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68" r:id="rId2"/>
    <p:sldId id="452" r:id="rId3"/>
    <p:sldId id="473" r:id="rId4"/>
    <p:sldId id="489" r:id="rId5"/>
    <p:sldId id="490" r:id="rId6"/>
    <p:sldId id="491" r:id="rId7"/>
    <p:sldId id="492" r:id="rId8"/>
    <p:sldId id="455" r:id="rId9"/>
    <p:sldId id="450" r:id="rId10"/>
    <p:sldId id="472" r:id="rId11"/>
    <p:sldId id="471" r:id="rId12"/>
    <p:sldId id="461" r:id="rId13"/>
    <p:sldId id="484" r:id="rId14"/>
    <p:sldId id="453" r:id="rId15"/>
    <p:sldId id="486" r:id="rId16"/>
    <p:sldId id="420" r:id="rId17"/>
    <p:sldId id="494" r:id="rId18"/>
    <p:sldId id="482" r:id="rId19"/>
    <p:sldId id="488" r:id="rId20"/>
    <p:sldId id="485" r:id="rId21"/>
    <p:sldId id="481" r:id="rId22"/>
    <p:sldId id="496" r:id="rId23"/>
    <p:sldId id="480" r:id="rId24"/>
    <p:sldId id="451" r:id="rId25"/>
    <p:sldId id="454" r:id="rId26"/>
    <p:sldId id="469" r:id="rId27"/>
    <p:sldId id="464" r:id="rId28"/>
    <p:sldId id="483" r:id="rId29"/>
    <p:sldId id="466" r:id="rId30"/>
    <p:sldId id="467" r:id="rId31"/>
    <p:sldId id="468" r:id="rId32"/>
    <p:sldId id="487" r:id="rId33"/>
    <p:sldId id="470" r:id="rId34"/>
    <p:sldId id="477" r:id="rId35"/>
    <p:sldId id="497" r:id="rId36"/>
    <p:sldId id="495" r:id="rId37"/>
    <p:sldId id="474" r:id="rId38"/>
    <p:sldId id="478" r:id="rId39"/>
    <p:sldId id="476" r:id="rId40"/>
    <p:sldId id="475" r:id="rId41"/>
    <p:sldId id="493" r:id="rId42"/>
    <p:sldId id="479" r:id="rId43"/>
  </p:sldIdLst>
  <p:sldSz cx="9902825" cy="6858000"/>
  <p:notesSz cx="6797675" cy="992663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FFFFFF"/>
    <a:srgbClr val="3366CC"/>
    <a:srgbClr val="99FF66"/>
    <a:srgbClr val="FF6600"/>
    <a:srgbClr val="FFFF7D"/>
    <a:srgbClr val="3366FF"/>
    <a:srgbClr val="D9D9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13" autoAdjust="0"/>
    <p:restoredTop sz="96265" autoAdjust="0"/>
  </p:normalViewPr>
  <p:slideViewPr>
    <p:cSldViewPr snapToGrid="0">
      <p:cViewPr varScale="1">
        <p:scale>
          <a:sx n="69" d="100"/>
          <a:sy n="69" d="100"/>
        </p:scale>
        <p:origin x="894" y="66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-14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3312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058" cy="4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9" tIns="46575" rIns="93149" bIns="4657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it-IT" dirty="0" smtClean="0">
                <a:latin typeface="+mn-lt"/>
              </a:rPr>
              <a:t>Corso d’introduzione ARAF Ticino 2016</a:t>
            </a:r>
            <a:endParaRPr lang="it-IT" dirty="0">
              <a:latin typeface="+mn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618" y="2"/>
            <a:ext cx="2946058" cy="4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9" tIns="46575" rIns="93149" bIns="4657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76156" y="9233491"/>
            <a:ext cx="2944971" cy="46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9" tIns="46575" rIns="93149" bIns="46575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</a:defRPr>
            </a:lvl1pPr>
          </a:lstStyle>
          <a:p>
            <a:pPr>
              <a:defRPr/>
            </a:pPr>
            <a:r>
              <a:rPr lang="it-IT" dirty="0" smtClean="0">
                <a:latin typeface="+mn-lt"/>
              </a:rPr>
              <a:t>MRI – 19 agosto 2016</a:t>
            </a:r>
            <a:endParaRPr lang="it-IT" dirty="0">
              <a:latin typeface="+mn-lt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487437" y="9233492"/>
            <a:ext cx="2946058" cy="46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9" tIns="46575" rIns="93149" bIns="46575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C0A70F28-6F03-48A1-BB80-91B50F67C22A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54824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058" cy="4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9" tIns="46575" rIns="93149" bIns="4657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618" y="2"/>
            <a:ext cx="2946058" cy="4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9" tIns="46575" rIns="93149" bIns="4657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9300" y="784225"/>
            <a:ext cx="5302250" cy="36734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737" y="4694408"/>
            <a:ext cx="4982207" cy="446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9" tIns="46575" rIns="93149" bIns="465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7631"/>
            <a:ext cx="2946058" cy="46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9" tIns="46575" rIns="93149" bIns="46575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it-IT" smtClean="0"/>
              <a:t>MRI - 25 agosto 2014</a:t>
            </a:r>
            <a:endParaRPr lang="it-IT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618" y="9467631"/>
            <a:ext cx="2946058" cy="46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9" tIns="46575" rIns="93149" bIns="4657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A4BF500-7229-409D-B719-E4FAC0E4C45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251806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34" indent="-285706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22" indent="-228564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9951" indent="-228564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081" indent="-228564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210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337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467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596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300"/>
              <a:t>MRI - 25 agosto 2014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34" indent="-285706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22" indent="-228564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9951" indent="-228564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081" indent="-228564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210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337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467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596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43D0DF9-F60A-47D9-9C6A-6214F843271C}" type="slidenum">
              <a:rPr lang="it-IT" sz="1300"/>
              <a:pPr/>
              <a:t>1</a:t>
            </a:fld>
            <a:endParaRPr lang="it-IT" sz="1300"/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C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14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222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182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0263" y="274638"/>
            <a:ext cx="2227262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256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506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5300" y="1600200"/>
            <a:ext cx="8912225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1345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78532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991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7613" y="1600200"/>
            <a:ext cx="437991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798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364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9125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1266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3132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25765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571500" y="1209675"/>
            <a:ext cx="12128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/>
          <a:lstStyle/>
          <a:p>
            <a:pPr marL="377825" indent="-377825">
              <a:spcBef>
                <a:spcPct val="70000"/>
              </a:spcBef>
              <a:buSzPct val="50000"/>
              <a:buFont typeface="Webdings" pitchFamily="18" charset="2"/>
              <a:buChar char="&lt;"/>
            </a:pPr>
            <a:endParaRPr lang="it-CH">
              <a:latin typeface="Times" pitchFamily="18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130300"/>
            <a:ext cx="9902825" cy="5727700"/>
          </a:xfrm>
          <a:prstGeom prst="rect">
            <a:avLst/>
          </a:prstGeom>
          <a:gradFill rotWithShape="1">
            <a:gsLst>
              <a:gs pos="0">
                <a:srgbClr val="66CCFF">
                  <a:alpha val="50000"/>
                </a:srgbClr>
              </a:gs>
              <a:gs pos="50000">
                <a:srgbClr val="6699FF">
                  <a:alpha val="86000"/>
                </a:srgbClr>
              </a:gs>
              <a:gs pos="100000">
                <a:srgbClr val="66CCFF">
                  <a:alpha val="5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77825" indent="-377825" algn="l" rtl="0" eaLnBrk="0" fontAlgn="base" hangingPunct="0">
        <a:spcBef>
          <a:spcPct val="70000"/>
        </a:spcBef>
        <a:spcAft>
          <a:spcPct val="0"/>
        </a:spcAft>
        <a:buSzPct val="50000"/>
        <a:buFont typeface="Webdings" pitchFamily="18" charset="2"/>
        <a:buChar char="&lt;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57238" indent="-265113" algn="l" rtl="0" eaLnBrk="0" fontAlgn="base" hangingPunct="0">
        <a:spcBef>
          <a:spcPct val="10000"/>
        </a:spcBef>
        <a:spcAft>
          <a:spcPct val="0"/>
        </a:spcAft>
        <a:buSzPct val="40000"/>
        <a:buFont typeface="Webdings" pitchFamily="18" charset="2"/>
        <a:buChar char="&lt;"/>
        <a:defRPr sz="1400">
          <a:solidFill>
            <a:schemeClr val="tx1"/>
          </a:solidFill>
          <a:latin typeface="+mn-lt"/>
        </a:defRPr>
      </a:lvl2pPr>
      <a:lvl3pPr marL="1138238" indent="-266700" algn="l" rtl="0" eaLnBrk="0" fontAlgn="base" hangingPunct="0">
        <a:spcBef>
          <a:spcPct val="20000"/>
        </a:spcBef>
        <a:spcAft>
          <a:spcPct val="0"/>
        </a:spcAft>
        <a:buSzPct val="50000"/>
        <a:buChar char="•"/>
        <a:defRPr sz="1200">
          <a:solidFill>
            <a:schemeClr val="tx1"/>
          </a:solidFill>
          <a:latin typeface="+mn-lt"/>
        </a:defRPr>
      </a:lvl3pPr>
      <a:lvl4pPr marL="1519238" indent="-2667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1885950" indent="-252413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343150" indent="-252413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800350" indent="-252413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257550" indent="-252413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714750" indent="-252413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orenzo.spoerri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orientamento.ch/dyn/show/22364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orientamento.ch/dyn/show/8327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ea-lavoro.ch/" TargetMode="External"/><Relationship Id="rId13" Type="http://schemas.openxmlformats.org/officeDocument/2006/relationships/hyperlink" Target="https://www.arbeit.swiss/secoalv/it/home.html" TargetMode="External"/><Relationship Id="rId18" Type="http://schemas.openxmlformats.org/officeDocument/2006/relationships/hyperlink" Target="https://www.xing.com/en" TargetMode="External"/><Relationship Id="rId3" Type="http://schemas.openxmlformats.org/officeDocument/2006/relationships/hyperlink" Target="http://www.ti.ch/concorsi" TargetMode="External"/><Relationship Id="rId21" Type="http://schemas.openxmlformats.org/officeDocument/2006/relationships/hyperlink" Target="http://www.voev.ch/de/Service/Stellenboerse" TargetMode="External"/><Relationship Id="rId7" Type="http://schemas.openxmlformats.org/officeDocument/2006/relationships/hyperlink" Target="http://www.e-lavoro.ch/" TargetMode="External"/><Relationship Id="rId12" Type="http://schemas.openxmlformats.org/officeDocument/2006/relationships/hyperlink" Target="http://www.manpower.ch/" TargetMode="External"/><Relationship Id="rId17" Type="http://schemas.openxmlformats.org/officeDocument/2006/relationships/hyperlink" Target="https://www.linkedin.com/" TargetMode="External"/><Relationship Id="rId2" Type="http://schemas.openxmlformats.org/officeDocument/2006/relationships/hyperlink" Target="http://www.jobs.ch/" TargetMode="External"/><Relationship Id="rId16" Type="http://schemas.openxmlformats.org/officeDocument/2006/relationships/hyperlink" Target="http://www.gate24.ch/" TargetMode="External"/><Relationship Id="rId20" Type="http://schemas.openxmlformats.org/officeDocument/2006/relationships/hyperlink" Target="http://www.bls.ch/jobs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job-room.ch/" TargetMode="External"/><Relationship Id="rId11" Type="http://schemas.openxmlformats.org/officeDocument/2006/relationships/hyperlink" Target="http://www.adecco.ch/" TargetMode="External"/><Relationship Id="rId5" Type="http://schemas.openxmlformats.org/officeDocument/2006/relationships/hyperlink" Target="http://www.18-24.ch/" TargetMode="External"/><Relationship Id="rId15" Type="http://schemas.openxmlformats.org/officeDocument/2006/relationships/hyperlink" Target="http://www.kompass.ch/" TargetMode="External"/><Relationship Id="rId23" Type="http://schemas.openxmlformats.org/officeDocument/2006/relationships/hyperlink" Target="http://www.login.ch/jobs" TargetMode="External"/><Relationship Id="rId10" Type="http://schemas.openxmlformats.org/officeDocument/2006/relationships/hyperlink" Target="http://www.ti.ch/bacheca" TargetMode="External"/><Relationship Id="rId19" Type="http://schemas.openxmlformats.org/officeDocument/2006/relationships/hyperlink" Target="http://www.sbb.ch/jobs" TargetMode="External"/><Relationship Id="rId4" Type="http://schemas.openxmlformats.org/officeDocument/2006/relationships/hyperlink" Target="http://www.tio.ch/annunci/tuttojob" TargetMode="External"/><Relationship Id="rId9" Type="http://schemas.openxmlformats.org/officeDocument/2006/relationships/hyperlink" Target="http://www.carriera.ch/" TargetMode="External"/><Relationship Id="rId14" Type="http://schemas.openxmlformats.org/officeDocument/2006/relationships/hyperlink" Target="http://www.local.ch/" TargetMode="External"/><Relationship Id="rId22" Type="http://schemas.openxmlformats.org/officeDocument/2006/relationships/hyperlink" Target="http://www.rhb.ch/job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gano.ch/temi-servizi/lavoro-e-impresa/trovare-lavoro/luganonetwork/newsletter.html" TargetMode="External"/><Relationship Id="rId2" Type="http://schemas.openxmlformats.org/officeDocument/2006/relationships/hyperlink" Target="https://lugano.us10.list-manage.com/track/click?u=3f30971c6c3b491188c565437&amp;id=e05849a815&amp;e=a17e030310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jobs/" TargetMode="External"/><Relationship Id="rId2" Type="http://schemas.openxmlformats.org/officeDocument/2006/relationships/hyperlink" Target="http://www.linkedin.com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167846266630730/?ref=group_header" TargetMode="External"/><Relationship Id="rId2" Type="http://schemas.openxmlformats.org/officeDocument/2006/relationships/hyperlink" Target="https://www.facebook.com/groups/167846266630730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orientamento.ch/dyn/show/8327" TargetMode="Externa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cticino.ch/community/affiliazione/giovani-diplomati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://www.cc-ti.ch/associazioni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araf.ch/?page_id=34" TargetMode="External"/><Relationship Id="rId5" Type="http://schemas.openxmlformats.org/officeDocument/2006/relationships/hyperlink" Target="https://www.orientamento.ch/dyn/show/2930?lang=it&amp;Idx=100&amp;OrderBy=1&amp;Order=0&amp;PostBackOrder=0&amp;postBack=true&amp;CountResult=0&amp;Total_Idx=0&amp;CounterSearch=5&amp;UrlAjaxWebSearch=/LenaWeb/AjaxWebSearch&amp;sw_=1192&amp;sw_=1217&amp;LocName=&amp;LocId=&amp;Area=10&amp;cty_=21" TargetMode="External"/><Relationship Id="rId4" Type="http://schemas.openxmlformats.org/officeDocument/2006/relationships/hyperlink" Target="https://www.sihk.ch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8-24.ch/" TargetMode="External"/><Relationship Id="rId2" Type="http://schemas.openxmlformats.org/officeDocument/2006/relationships/hyperlink" Target="http://www.sos-ti.ch/files/2020-2022-CT2-flyer-Coaching-per-giovani.pdf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hyperlink" Target="http://www.18-24.ch/progetto1824/index.php/App_controller/load_login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bfi.admin.ch/sbfi/it/home/formazione/mobilita/qnq-formazione-professionale.html" TargetMode="External"/><Relationship Id="rId2" Type="http://schemas.openxmlformats.org/officeDocument/2006/relationships/hyperlink" Target="http://www.orientamento.ch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hyperlink" Target="http://www.skkab.ch/it/informazione-professionale/discoveryourfuture" TargetMode="External"/><Relationship Id="rId4" Type="http://schemas.openxmlformats.org/officeDocument/2006/relationships/hyperlink" Target="http://www.ti.ch/decs/dfp/lse/servizi-ls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pany.sbb.ch/it/impieghi-carriera/metti-in-movimento-la-svizzera-insieme-a-noi/ferrovia.html" TargetMode="External"/><Relationship Id="rId2" Type="http://schemas.openxmlformats.org/officeDocument/2006/relationships/hyperlink" Target="https://company.sbb.ch/it/impieghi-carriera/jobs/posti-liberi.html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hyperlink" Target="https://www.voev.ch/de/Service/Stellenboerse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pany.sbb.ch/de/jobs-karriere/offene-stellen/job-suche.html" TargetMode="External"/><Relationship Id="rId2" Type="http://schemas.openxmlformats.org/officeDocument/2006/relationships/hyperlink" Target="https://company.sbb.ch/it/impieghi-carriera/posti-liberi/job-finder.html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bbcargo.com/de/unternehmen/bei-sbb-cargo-arbeiten/berufserfahrene.html" TargetMode="External"/><Relationship Id="rId13" Type="http://schemas.openxmlformats.org/officeDocument/2006/relationships/image" Target="../media/image9.png"/><Relationship Id="rId3" Type="http://schemas.openxmlformats.org/officeDocument/2006/relationships/hyperlink" Target="https://company.sbb.ch/it/impieghi-carriera/metti-in-movimento-la-svizzera-insieme-a-noi/ferrovia/assistente-clienti.html" TargetMode="External"/><Relationship Id="rId7" Type="http://schemas.openxmlformats.org/officeDocument/2006/relationships/hyperlink" Target="https://company.sbb.ch/it/impieghi-carriera/metti-in-movimento-la-svizzera-insieme-a-noi/ferrovia/specialista-pianificazione-operativa.html" TargetMode="External"/><Relationship Id="rId12" Type="http://schemas.openxmlformats.org/officeDocument/2006/relationships/hyperlink" Target="http://www.ffs.ch/gruppo/impieghi-carriera/esperienze-professionali/seconde-formazioni/polizia-dei-trasporti.html" TargetMode="External"/><Relationship Id="rId2" Type="http://schemas.openxmlformats.org/officeDocument/2006/relationships/hyperlink" Target="https://company.sbb.ch/it/impieghi-carriera/metti-in-movimento-la-svizzera-insieme-a-noi/ferrovia.html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company.sbb.ch/it/impieghi-carriera/metti-in-movimento-la-svizzera-insieme-a-noi/ferrovia/responsabile-circolazione-treni.html" TargetMode="External"/><Relationship Id="rId11" Type="http://schemas.openxmlformats.org/officeDocument/2006/relationships/hyperlink" Target="http://www.ffs.ch/gruppo/impieghi-carriera/esperienze-professionali/seconde-formazioni/macchinista-di-treni-cantiere_b100.html" TargetMode="External"/><Relationship Id="rId5" Type="http://schemas.openxmlformats.org/officeDocument/2006/relationships/hyperlink" Target="https://company.sbb.ch/it/impieghi-carriera/metti-in-movimento-la-svizzera-insieme-a-noi/ferrovia/macchinista-cargo.html" TargetMode="External"/><Relationship Id="rId10" Type="http://schemas.openxmlformats.org/officeDocument/2006/relationships/hyperlink" Target="http://www.ffs.ch/gruppo/impieghi-carriera/esperienze-professionali/seconde-formazioni/venditore-trice-di-viaggi-contact-center.html" TargetMode="External"/><Relationship Id="rId4" Type="http://schemas.openxmlformats.org/officeDocument/2006/relationships/hyperlink" Target="https://company.sbb.ch/it/impieghi-carriera/metti-in-movimento-la-svizzera-insieme-a-noi/ferrovia/macchinista.html" TargetMode="External"/><Relationship Id="rId9" Type="http://schemas.openxmlformats.org/officeDocument/2006/relationships/hyperlink" Target="http://www.ffs.ch/gruppo/impieghi-carriera/esperienze-professionali/seconde-formazioni/agente-di-viaggi.html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fs.ch/gruppo/impieghi-carriera/esperienze-professionali/seconde-formazioni/macchinista-di-treni-cantiere_b100.html" TargetMode="External"/><Relationship Id="rId13" Type="http://schemas.openxmlformats.org/officeDocument/2006/relationships/image" Target="../media/image11.png"/><Relationship Id="rId3" Type="http://schemas.openxmlformats.org/officeDocument/2006/relationships/hyperlink" Target="https://company.sbb.ch/it/impieghi-carriera/metti-in-movimento-la-svizzera-insieme-a-noi/ferrovia/assistente-clienti.html" TargetMode="External"/><Relationship Id="rId7" Type="http://schemas.openxmlformats.org/officeDocument/2006/relationships/hyperlink" Target="https://company.sbb.ch/it/impieghi-carriera/metti-in-movimento-la-svizzera-insieme-a-noi/ferrovia/responsabile-circolazione-treni.html" TargetMode="External"/><Relationship Id="rId12" Type="http://schemas.openxmlformats.org/officeDocument/2006/relationships/hyperlink" Target="https://www.orientamento.ch/dyn/show/2800" TargetMode="External"/><Relationship Id="rId2" Type="http://schemas.openxmlformats.org/officeDocument/2006/relationships/hyperlink" Target="https://company.sbb.ch/it/impieghi-carriera/metti-in-movimento-la-svizzera-insieme-a-noi/ferrovia.html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company.sbb.ch/it/impieghi-carriera/metti-in-movimento-la-svizzera-insieme-a-noi/ferrovia/macchinista.html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://www.ffs.ch/gruppo/impieghi-carriera/esperienze-professionali/seconde-formazioni/venditore-trice-di-viaggi-contact-center.html" TargetMode="External"/><Relationship Id="rId10" Type="http://schemas.openxmlformats.org/officeDocument/2006/relationships/hyperlink" Target="https://www.sbbcargo.com/de/unternehmen/bei-sbb-cargo-arbeiten/berufserfahrene.html" TargetMode="External"/><Relationship Id="rId4" Type="http://schemas.openxmlformats.org/officeDocument/2006/relationships/hyperlink" Target="http://www.ffs.ch/gruppo/impieghi-carriera/esperienze-professionali/seconde-formazioni/agente-di-viaggi.html" TargetMode="External"/><Relationship Id="rId9" Type="http://schemas.openxmlformats.org/officeDocument/2006/relationships/hyperlink" Target="http://www.ffs.ch/gruppo/impieghi-carriera/esperienze-professionali/seconde-formazioni/polizia-dei-trasporti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zv.admin.ch/ezv/it/home/l-afd/professioni-e-formazione/fachspezialist-zoll-grenzsicherheit.html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www4.ti.ch/di/pol/chi-siamo/presentazione-pol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hyperlink" Target="http://www.stelle.admin.ch/" TargetMode="External"/><Relationship Id="rId4" Type="http://schemas.openxmlformats.org/officeDocument/2006/relationships/hyperlink" Target="http://www.ezv.admin.ch/org/04156/04164/index.html?lang=it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i.ch/orientamento" TargetMode="External"/><Relationship Id="rId3" Type="http://schemas.openxmlformats.org/officeDocument/2006/relationships/hyperlink" Target="http://www.ti.ch/bacheca" TargetMode="External"/><Relationship Id="rId7" Type="http://schemas.openxmlformats.org/officeDocument/2006/relationships/hyperlink" Target="http://www.cittadeimestieri.ti.ch/" TargetMode="External"/><Relationship Id="rId2" Type="http://schemas.openxmlformats.org/officeDocument/2006/relationships/hyperlink" Target="http://www.orientamento.ch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ti.ch/millestrade" TargetMode="External"/><Relationship Id="rId5" Type="http://schemas.openxmlformats.org/officeDocument/2006/relationships/hyperlink" Target="http://www.formazioneprofessionaleplus.ch/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www4.ti.ch/decs/ds/uosp/pubblicazioni/scelta-professionale/" TargetMode="External"/><Relationship Id="rId9" Type="http://schemas.openxmlformats.org/officeDocument/2006/relationships/hyperlink" Target="https://www.orientamento.ch/dyn/show/8405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bellinzona.ch/Formulario-iscrizione-MP2-fbdf4a00" TargetMode="External"/><Relationship Id="rId2" Type="http://schemas.openxmlformats.org/officeDocument/2006/relationships/hyperlink" Target="http://www.cpcbellinzona.ch/Corso-per-Professionisti-Qualificati-4f255900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hyperlink" Target="http://www.ti.ch/maturitaprofessional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orientamento.ch/dyn/show/8921" TargetMode="Externa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icticino.ch/it/5058/Maturit%C3%A0-commerciale.htm" TargetMode="External"/><Relationship Id="rId3" Type="http://schemas.openxmlformats.org/officeDocument/2006/relationships/hyperlink" Target="http://www.sicticino.ch/it/5037/Risorse-umane.htm" TargetMode="External"/><Relationship Id="rId7" Type="http://schemas.openxmlformats.org/officeDocument/2006/relationships/hyperlink" Target="http://www.sicticino.ch/it/5054/Vendita-e-marketing.htm" TargetMode="External"/><Relationship Id="rId2" Type="http://schemas.openxmlformats.org/officeDocument/2006/relationships/hyperlink" Target="http://www.sicticino.ch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sicticino.ch/it/5051/Commercio.htm" TargetMode="External"/><Relationship Id="rId5" Type="http://schemas.openxmlformats.org/officeDocument/2006/relationships/hyperlink" Target="http://www.sicticino.ch/it/5047/Logistica-e-spedizioni.htm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://www.sicticino.ch/it/5044/Contabilit%C3%A0-e-finanza.htm" TargetMode="External"/><Relationship Id="rId9" Type="http://schemas.openxmlformats.org/officeDocument/2006/relationships/hyperlink" Target="http://www.sicticino.ch/it/5059/SSEA.htm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cc-ti.us13.list-manage.com/track/click?u=c6355ec98559afae96b47973c&amp;id=3dfc6ed65b&amp;e=c962ebe14b" TargetMode="External"/><Relationship Id="rId3" Type="http://schemas.openxmlformats.org/officeDocument/2006/relationships/hyperlink" Target="https://cc-ti.us13.list-manage.com/track/click?u=c6355ec98559afae96b47973c&amp;id=74b5068bde&amp;e=c962ebe14b" TargetMode="External"/><Relationship Id="rId7" Type="http://schemas.openxmlformats.org/officeDocument/2006/relationships/hyperlink" Target="https://cc-ti.us13.list-manage.com/track/click?u=c6355ec98559afae96b47973c&amp;id=4862dee38d&amp;e=c962ebe14b" TargetMode="External"/><Relationship Id="rId2" Type="http://schemas.openxmlformats.org/officeDocument/2006/relationships/hyperlink" Target="http://www.cc-ti.ch/formazione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cc-ti.us13.list-manage.com/track/click?u=c6355ec98559afae96b47973c&amp;id=3c28425861&amp;e=c962ebe14b" TargetMode="External"/><Relationship Id="rId11" Type="http://schemas.openxmlformats.org/officeDocument/2006/relationships/image" Target="../media/image15.png"/><Relationship Id="rId5" Type="http://schemas.openxmlformats.org/officeDocument/2006/relationships/hyperlink" Target="https://cc-ti.us13.list-manage.com/track/click?u=c6355ec98559afae96b47973c&amp;id=a3c7cb622b&amp;e=c962ebe14b" TargetMode="External"/><Relationship Id="rId10" Type="http://schemas.openxmlformats.org/officeDocument/2006/relationships/hyperlink" Target="https://www.cc-ti.ch/scuola-manageriale/" TargetMode="External"/><Relationship Id="rId4" Type="http://schemas.openxmlformats.org/officeDocument/2006/relationships/hyperlink" Target="https://cc-ti.us13.list-manage.com/track/click?u=c6355ec98559afae96b47973c&amp;id=d5a5c78f46&amp;e=c962ebe14b" TargetMode="External"/><Relationship Id="rId9" Type="http://schemas.openxmlformats.org/officeDocument/2006/relationships/hyperlink" Target="https://cc-ti.us13.list-manage.com/track/click?u=c6355ec98559afae96b47973c&amp;id=4f3aed80da&amp;e=c962ebe14b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decs.news.ti.ch/display.php?M=307073&amp;C=9fffeba5a3aa558f213600458efbeb17&amp;S=1120&amp;L=264&amp;N=765" TargetMode="Externa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rientamento.ch/dyn/show/2800" TargetMode="External"/><Relationship Id="rId3" Type="http://schemas.openxmlformats.org/officeDocument/2006/relationships/hyperlink" Target="http://www.ssat.ch/_manage/upload/pagine/PREISCRIZIONE5FSSAT5Fdal5F20145Fcon5Flingua.pdf" TargetMode="External"/><Relationship Id="rId7" Type="http://schemas.openxmlformats.org/officeDocument/2006/relationships/hyperlink" Target="http://www.ist-zurich.ch/" TargetMode="External"/><Relationship Id="rId2" Type="http://schemas.openxmlformats.org/officeDocument/2006/relationships/hyperlink" Target="http://www.ssat.ch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hft.ch/" TargetMode="External"/><Relationship Id="rId5" Type="http://schemas.openxmlformats.org/officeDocument/2006/relationships/hyperlink" Target="http://www.academia-engiadina.ch/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://www.hevs.ch/" TargetMode="External"/><Relationship Id="rId9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www.sssat.ti.ch/operatore-del-turismo/preiscrizione.cfm" TargetMode="External"/><Relationship Id="rId7" Type="http://schemas.openxmlformats.org/officeDocument/2006/relationships/hyperlink" Target="http://www.ist-zurich.ch/" TargetMode="External"/><Relationship Id="rId2" Type="http://schemas.openxmlformats.org/officeDocument/2006/relationships/hyperlink" Target="http://www.ssat.ch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hft.ch/" TargetMode="External"/><Relationship Id="rId5" Type="http://schemas.openxmlformats.org/officeDocument/2006/relationships/hyperlink" Target="http://www.academia-engiadina.ch/" TargetMode="External"/><Relationship Id="rId4" Type="http://schemas.openxmlformats.org/officeDocument/2006/relationships/hyperlink" Target="http://www.hevs.ch/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bit.ly/2SEFCqt" TargetMode="External"/><Relationship Id="rId3" Type="http://schemas.openxmlformats.org/officeDocument/2006/relationships/hyperlink" Target="https://bit.ly/35HFYli" TargetMode="External"/><Relationship Id="rId7" Type="http://schemas.openxmlformats.org/officeDocument/2006/relationships/hyperlink" Target="https://bit.ly/2Ws8HGv" TargetMode="External"/><Relationship Id="rId2" Type="http://schemas.openxmlformats.org/officeDocument/2006/relationships/hyperlink" Target="http://www.sicticino.ch/it/5059/SSEA.htm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bit.ly/2z9S9LG" TargetMode="External"/><Relationship Id="rId5" Type="http://schemas.openxmlformats.org/officeDocument/2006/relationships/hyperlink" Target="https://bit.ly/2W4LRpy" TargetMode="External"/><Relationship Id="rId10" Type="http://schemas.openxmlformats.org/officeDocument/2006/relationships/image" Target="../media/image21.png"/><Relationship Id="rId4" Type="http://schemas.openxmlformats.org/officeDocument/2006/relationships/hyperlink" Target="https://bit.ly/3diuEyy" TargetMode="External"/><Relationship Id="rId9" Type="http://schemas.openxmlformats.org/officeDocument/2006/relationships/hyperlink" Target="https://bit.ly/2z7fQEq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fs.ch/gruppo/impieghi-carriera/studenti-laureati.html" TargetMode="External"/><Relationship Id="rId2" Type="http://schemas.openxmlformats.org/officeDocument/2006/relationships/hyperlink" Target="http://www.supsi.ch/home/bachelor-diploma-master/informazioni-generali/iscrizioni.html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fs.ch/gruppo/impieghi-carriera/studenti-laureati.html" TargetMode="External"/><Relationship Id="rId2" Type="http://schemas.openxmlformats.org/officeDocument/2006/relationships/hyperlink" Target="http://www.supsi.ch/home/bachelor-diploma-master/informazioni-generali/iscrizioni.html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hyperlink" Target="https://www.swissuniversities.ch/it/temi/studi/scuole-universitarie-svizzere-riconosciute-o-accreditate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ti.ch/decs/dfp/lse/stage-allestero/guida-ai-programmi/" TargetMode="External"/><Relationship Id="rId2" Type="http://schemas.openxmlformats.org/officeDocument/2006/relationships/hyperlink" Target="http://www.ti.ch/lingue-stage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ientamento.ch/dyn/show/147350" TargetMode="External"/><Relationship Id="rId2" Type="http://schemas.openxmlformats.org/officeDocument/2006/relationships/hyperlink" Target="https://www.orientamento.ch/dyn/show/61007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hyperlink" Target="https://www.orientamento.ch/dyn/show/147350?Tab=DomainE2a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tpodium.com/" TargetMode="External"/><Relationship Id="rId2" Type="http://schemas.openxmlformats.org/officeDocument/2006/relationships/hyperlink" Target="http://www4.ti.ch/decs/dfp/lse/stage-allestero/stage-professionali-estero/stage-professionale-dopo-la-formazione/leonardo-da-vinci-step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h/search?sxsrf=ALeKk02t6NAp4Nd-0giCjPZRknDxLVOU8Q:1594965238736&amp;ei=9jwRX8a4LMWZsAed47roDQ&amp;q=offerte+soggiorni+linguistici+:.ch&amp;oq=offerte+soggiorni+linguistici+:.ch&amp;gs_lcp=CgZwc3ktYWIQAzoGCAAQBRAeOgIIJlCZ4gFYj-0BYOfwAWgAcAB4AIABYIgBogaSAQE5mAEAoAEBqgEHZ3dzLXdpeg&amp;sclient=psy-ab&amp;ved=0ahUKEwjGi-_DzNPqAhXFDOwKHZ2xDt0Q4dUDCAw&amp;uact=5" TargetMode="External"/><Relationship Id="rId2" Type="http://schemas.openxmlformats.org/officeDocument/2006/relationships/hyperlink" Target="http://www.shadows-switzerland.ch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eg"/><Relationship Id="rId4" Type="http://schemas.openxmlformats.org/officeDocument/2006/relationships/hyperlink" Target="https://www4.ti.ch/decs/dfp/lse/stage-allestero/corso-di-lingua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" TargetMode="External"/><Relationship Id="rId2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hyperlink" Target="http://creativecommons.org/choos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forderungsprofile.ch/index.cfm?action=act_getfile&amp;doc_id=100048&amp;spr=it" TargetMode="External"/><Relationship Id="rId2" Type="http://schemas.openxmlformats.org/officeDocument/2006/relationships/hyperlink" Target="https://www.orientamento.ch/dyn/show/1900?lang=it&amp;idx=30&amp;id=99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forderungsprofile.ch/index.cfm?content=aprofil&amp;anforderungsprofile_action=dsp_profil&amp;apber_beruf_idlist=68500&amp;areferer=az&amp;spr=it" TargetMode="External"/><Relationship Id="rId2" Type="http://schemas.openxmlformats.org/officeDocument/2006/relationships/hyperlink" Target="http://www.anforderungsprofile.ch/index.cfm?content=aprofil&amp;anforderungsprofile_action=dsp_profil&amp;apber_beruf_idlist=68600&amp;areferer=az&amp;spr=it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ateway.one/it-CH/multicheck-demo.html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wf2eqWF9kkcmySJktW5cQVld6g9jefyW" TargetMode="External"/><Relationship Id="rId2" Type="http://schemas.openxmlformats.org/officeDocument/2006/relationships/hyperlink" Target="https://drive.google.com/open?id=12w_ZfZukIgbyb9C21_wQoM58ChQNDvQu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drive.google.com/open?id=1zK8GJHko-msnjX62F456KkZuque3v6uz" TargetMode="External"/><Relationship Id="rId4" Type="http://schemas.openxmlformats.org/officeDocument/2006/relationships/hyperlink" Target="https://drive.google.com/open?id=1tOJTF-e5rQCUqRDTz7E09cT5mW3taaoH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ss.cedefop.europa.eu/it/resources/european-language-levels-cefr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europass.cedefop.europa.eu/it/resources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orientamento.ch/dyn/show/22269" TargetMode="External"/><Relationship Id="rId5" Type="http://schemas.openxmlformats.org/officeDocument/2006/relationships/hyperlink" Target="https://europass.cedefop.europa.eu/editors/it/cv/compose" TargetMode="External"/><Relationship Id="rId4" Type="http://schemas.openxmlformats.org/officeDocument/2006/relationships/hyperlink" Target="https://europass.cedefop.europa.eu/it/resources/digital-competenc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701925" y="1284288"/>
            <a:ext cx="6869113" cy="501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>
            <a:spAutoFit/>
          </a:bodyPr>
          <a:lstStyle/>
          <a:p>
            <a:r>
              <a:rPr lang="de-CH" sz="4800" b="1" dirty="0">
                <a:solidFill>
                  <a:schemeClr val="bg1"/>
                </a:solidFill>
              </a:rPr>
              <a:t>Alternative </a:t>
            </a:r>
            <a:r>
              <a:rPr lang="de-CH" sz="4800" b="1" dirty="0" err="1">
                <a:solidFill>
                  <a:schemeClr val="bg1"/>
                </a:solidFill>
              </a:rPr>
              <a:t>dopo</a:t>
            </a:r>
            <a:r>
              <a:rPr lang="de-CH" sz="4800" b="1" dirty="0">
                <a:solidFill>
                  <a:schemeClr val="bg1"/>
                </a:solidFill>
              </a:rPr>
              <a:t> </a:t>
            </a:r>
            <a:r>
              <a:rPr lang="de-CH" sz="4800" b="1" dirty="0" err="1">
                <a:solidFill>
                  <a:schemeClr val="bg1"/>
                </a:solidFill>
              </a:rPr>
              <a:t>il</a:t>
            </a:r>
            <a:r>
              <a:rPr lang="de-CH" sz="4800" b="1" dirty="0">
                <a:solidFill>
                  <a:schemeClr val="bg1"/>
                </a:solidFill>
              </a:rPr>
              <a:t> </a:t>
            </a:r>
            <a:r>
              <a:rPr lang="de-CH" sz="4800" b="1" dirty="0" err="1" smtClean="0">
                <a:solidFill>
                  <a:schemeClr val="bg1"/>
                </a:solidFill>
              </a:rPr>
              <a:t>tirocinio</a:t>
            </a:r>
            <a:r>
              <a:rPr lang="de-CH" sz="4800" b="1" dirty="0" smtClean="0">
                <a:solidFill>
                  <a:schemeClr val="bg1"/>
                </a:solidFill>
              </a:rPr>
              <a:t> </a:t>
            </a:r>
          </a:p>
          <a:p>
            <a:endParaRPr lang="de-CH" sz="4800" dirty="0" smtClean="0">
              <a:solidFill>
                <a:schemeClr val="bg1"/>
              </a:solidFill>
              <a:latin typeface="Arial" charset="0"/>
            </a:endParaRPr>
          </a:p>
          <a:p>
            <a:endParaRPr lang="de-CH" sz="4800" dirty="0">
              <a:solidFill>
                <a:schemeClr val="bg1"/>
              </a:solidFill>
              <a:latin typeface="Arial" charset="0"/>
            </a:endParaRPr>
          </a:p>
          <a:p>
            <a:endParaRPr lang="de-CH" sz="4800" dirty="0" smtClean="0">
              <a:solidFill>
                <a:schemeClr val="bg1"/>
              </a:solidFill>
              <a:latin typeface="Arial" charset="0"/>
            </a:endParaRPr>
          </a:p>
          <a:p>
            <a:endParaRPr lang="de-CH" sz="4800" dirty="0">
              <a:solidFill>
                <a:schemeClr val="bg1"/>
              </a:solidFill>
              <a:latin typeface="Arial" charset="0"/>
            </a:endParaRPr>
          </a:p>
          <a:p>
            <a:pPr algn="r"/>
            <a:r>
              <a:rPr lang="de-DE" sz="1600" b="1" kern="0" dirty="0" err="1">
                <a:solidFill>
                  <a:schemeClr val="bg1"/>
                </a:solidFill>
              </a:rPr>
              <a:t>aggiunte</a:t>
            </a:r>
            <a:r>
              <a:rPr lang="de-DE" sz="1600" b="1" kern="0" dirty="0">
                <a:solidFill>
                  <a:schemeClr val="bg1"/>
                </a:solidFill>
              </a:rPr>
              <a:t> o </a:t>
            </a:r>
            <a:r>
              <a:rPr lang="de-DE" sz="1600" b="1" kern="0" dirty="0" err="1">
                <a:solidFill>
                  <a:schemeClr val="bg1"/>
                </a:solidFill>
              </a:rPr>
              <a:t>modifiche</a:t>
            </a:r>
            <a:r>
              <a:rPr lang="de-DE" sz="1600" b="1" kern="0" dirty="0">
                <a:solidFill>
                  <a:schemeClr val="bg1"/>
                </a:solidFill>
              </a:rPr>
              <a:t> </a:t>
            </a:r>
            <a:r>
              <a:rPr lang="de-DE" sz="1600" b="1" kern="0" dirty="0" err="1">
                <a:solidFill>
                  <a:schemeClr val="bg1"/>
                </a:solidFill>
              </a:rPr>
              <a:t>sono</a:t>
            </a:r>
            <a:r>
              <a:rPr lang="de-DE" sz="1600" b="1" kern="0" dirty="0">
                <a:solidFill>
                  <a:schemeClr val="bg1"/>
                </a:solidFill>
              </a:rPr>
              <a:t> da </a:t>
            </a:r>
            <a:r>
              <a:rPr lang="de-DE" sz="1600" b="1" kern="0" dirty="0" err="1">
                <a:solidFill>
                  <a:schemeClr val="bg1"/>
                </a:solidFill>
              </a:rPr>
              <a:t>comunicare</a:t>
            </a:r>
            <a:r>
              <a:rPr lang="de-DE" sz="1600" b="1" kern="0" dirty="0">
                <a:solidFill>
                  <a:schemeClr val="bg1"/>
                </a:solidFill>
              </a:rPr>
              <a:t> </a:t>
            </a:r>
            <a:r>
              <a:rPr lang="de-DE" sz="1600" b="1" kern="0" dirty="0" err="1">
                <a:solidFill>
                  <a:schemeClr val="bg1"/>
                </a:solidFill>
              </a:rPr>
              <a:t>p.f</a:t>
            </a:r>
            <a:r>
              <a:rPr lang="de-DE" sz="1600" b="1" kern="0" dirty="0">
                <a:solidFill>
                  <a:schemeClr val="bg1"/>
                </a:solidFill>
              </a:rPr>
              <a:t>. a </a:t>
            </a:r>
            <a:r>
              <a:rPr lang="de-DE" sz="1600" b="1" kern="0" dirty="0" smtClean="0">
                <a:solidFill>
                  <a:srgbClr val="FF0000"/>
                </a:solidFill>
                <a:hlinkClick r:id="rId3"/>
              </a:rPr>
              <a:t>lorenzo.spoerri@gmail.com</a:t>
            </a:r>
            <a:r>
              <a:rPr lang="de-DE" sz="1600" b="1" kern="0" dirty="0" smtClean="0">
                <a:solidFill>
                  <a:srgbClr val="FF0000"/>
                </a:solidFill>
              </a:rPr>
              <a:t> </a:t>
            </a:r>
          </a:p>
          <a:p>
            <a:pPr algn="r"/>
            <a:r>
              <a:rPr lang="de-DE" sz="1600" b="1" kern="0" dirty="0" smtClean="0">
                <a:solidFill>
                  <a:srgbClr val="FF0000"/>
                </a:solidFill>
              </a:rPr>
              <a:t> </a:t>
            </a:r>
            <a:endParaRPr lang="de-CH" sz="48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337" y="1443927"/>
            <a:ext cx="3039844" cy="1162050"/>
          </a:xfrm>
        </p:spPr>
        <p:txBody>
          <a:bodyPr anchor="t" anchorCtr="0"/>
          <a:lstStyle/>
          <a:p>
            <a:r>
              <a:rPr lang="it-CH" sz="3200" dirty="0" smtClean="0">
                <a:solidFill>
                  <a:srgbClr val="CCFF66"/>
                </a:solidFill>
              </a:rPr>
              <a:t>Il colloquio </a:t>
            </a:r>
            <a:br>
              <a:rPr lang="it-CH" sz="3200" dirty="0" smtClean="0">
                <a:solidFill>
                  <a:srgbClr val="CCFF66"/>
                </a:solidFill>
              </a:rPr>
            </a:br>
            <a:r>
              <a:rPr lang="it-CH" sz="3200" dirty="0" smtClean="0">
                <a:solidFill>
                  <a:srgbClr val="CCFF66"/>
                </a:solidFill>
              </a:rPr>
              <a:t>di selezione </a:t>
            </a:r>
            <a:endParaRPr lang="it-CH" sz="3200" dirty="0">
              <a:solidFill>
                <a:srgbClr val="CCFF66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476445" y="1427357"/>
            <a:ext cx="5931080" cy="769433"/>
          </a:xfrm>
        </p:spPr>
        <p:txBody>
          <a:bodyPr/>
          <a:lstStyle/>
          <a:p>
            <a:pPr marL="0" indent="0">
              <a:buNone/>
            </a:pPr>
            <a:r>
              <a:rPr lang="it-CH" dirty="0" smtClean="0">
                <a:solidFill>
                  <a:schemeClr val="bg1"/>
                </a:solidFill>
              </a:rPr>
              <a:t>Il </a:t>
            </a:r>
            <a:r>
              <a:rPr lang="it-CH" dirty="0">
                <a:solidFill>
                  <a:schemeClr val="bg1"/>
                </a:solidFill>
              </a:rPr>
              <a:t>colloquio di presentazione è una tappa decisiva della procedura di selezione dei candidati: si tratta infatti di convincere il datore di lavoro che si corrisponde al profilo cercato. </a:t>
            </a:r>
            <a:r>
              <a:rPr lang="it-CH" dirty="0" smtClean="0">
                <a:solidFill>
                  <a:schemeClr val="bg1"/>
                </a:solidFill>
              </a:rPr>
              <a:t>La </a:t>
            </a:r>
            <a:r>
              <a:rPr lang="it-CH" dirty="0">
                <a:solidFill>
                  <a:schemeClr val="bg1"/>
                </a:solidFill>
              </a:rPr>
              <a:t>preparazione, la prima impressione, l’attenzione e la fiducia in se stessi contano molto durante il colloquio.</a:t>
            </a:r>
          </a:p>
          <a:p>
            <a:pPr marL="0" indent="0">
              <a:buNone/>
            </a:pPr>
            <a:r>
              <a:rPr lang="it-CH" sz="2800" dirty="0" smtClean="0">
                <a:solidFill>
                  <a:schemeClr val="bg1"/>
                </a:solidFill>
                <a:hlinkClick r:id="rId2"/>
              </a:rPr>
              <a:t>www.orientamento.ch/dyn/show/22364</a:t>
            </a:r>
            <a:r>
              <a:rPr lang="it-CH" sz="2800" dirty="0" smtClean="0">
                <a:solidFill>
                  <a:schemeClr val="bg1"/>
                </a:solidFill>
              </a:rPr>
              <a:t> </a:t>
            </a:r>
            <a:endParaRPr lang="it-CH" sz="2800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37" y="5689672"/>
            <a:ext cx="1737255" cy="93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0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337" y="1443927"/>
            <a:ext cx="3039844" cy="1162050"/>
          </a:xfrm>
        </p:spPr>
        <p:txBody>
          <a:bodyPr anchor="t" anchorCtr="0"/>
          <a:lstStyle/>
          <a:p>
            <a:r>
              <a:rPr lang="it-CH" sz="3200" dirty="0">
                <a:solidFill>
                  <a:srgbClr val="CCFF66"/>
                </a:solidFill>
              </a:rPr>
              <a:t>Domande ricorrenti al colloquio (1)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476445" y="1427357"/>
            <a:ext cx="5931080" cy="769433"/>
          </a:xfrm>
        </p:spPr>
        <p:txBody>
          <a:bodyPr/>
          <a:lstStyle/>
          <a:p>
            <a:pPr marL="0" indent="0">
              <a:buNone/>
            </a:pPr>
            <a:r>
              <a:rPr lang="it-CH" sz="2800" b="1" dirty="0">
                <a:solidFill>
                  <a:schemeClr val="bg1"/>
                </a:solidFill>
              </a:rPr>
              <a:t>Motivazione / conoscenze professionali: </a:t>
            </a:r>
            <a:endParaRPr lang="it-CH" sz="28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it-CH" sz="2800" dirty="0">
                <a:solidFill>
                  <a:schemeClr val="bg1"/>
                </a:solidFill>
              </a:rPr>
              <a:t>Perché si è candidato a questa posizione? </a:t>
            </a:r>
          </a:p>
          <a:p>
            <a:pPr marL="0" lvl="0" indent="0">
              <a:buNone/>
            </a:pPr>
            <a:r>
              <a:rPr lang="it-CH" sz="2800" dirty="0">
                <a:solidFill>
                  <a:schemeClr val="bg1"/>
                </a:solidFill>
              </a:rPr>
              <a:t>Cosa la stimola di questo lavoro? </a:t>
            </a:r>
          </a:p>
          <a:p>
            <a:pPr marL="0" lvl="0" indent="0">
              <a:buNone/>
            </a:pPr>
            <a:r>
              <a:rPr lang="it-CH" sz="2800" dirty="0">
                <a:solidFill>
                  <a:schemeClr val="bg1"/>
                </a:solidFill>
              </a:rPr>
              <a:t>Quali sono gli elementi distintivi caratteristici del lavoro quotidiano? </a:t>
            </a:r>
          </a:p>
          <a:p>
            <a:pPr marL="0" lvl="0" indent="0">
              <a:buNone/>
            </a:pPr>
            <a:r>
              <a:rPr lang="it-CH" sz="2800" dirty="0">
                <a:solidFill>
                  <a:schemeClr val="bg1"/>
                </a:solidFill>
              </a:rPr>
              <a:t>Elenchi qualche attività che si esercita in una giornata tipo? </a:t>
            </a:r>
            <a:endParaRPr lang="it-CH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CH" sz="2800" dirty="0">
                <a:solidFill>
                  <a:schemeClr val="bg1"/>
                </a:solidFill>
              </a:rPr>
              <a:t>Quali sono i </a:t>
            </a:r>
            <a:r>
              <a:rPr lang="it-CH" sz="2800" b="1" dirty="0">
                <a:solidFill>
                  <a:srgbClr val="92D050"/>
                </a:solidFill>
              </a:rPr>
              <a:t>vantaggi</a:t>
            </a:r>
            <a:r>
              <a:rPr lang="it-CH" sz="2800" dirty="0"/>
              <a:t> </a:t>
            </a:r>
            <a:r>
              <a:rPr lang="it-CH" sz="2800" dirty="0">
                <a:solidFill>
                  <a:schemeClr val="bg1"/>
                </a:solidFill>
              </a:rPr>
              <a:t>e/o gli </a:t>
            </a:r>
            <a:r>
              <a:rPr lang="it-CH" sz="2800" b="1" dirty="0">
                <a:solidFill>
                  <a:srgbClr val="FF0000"/>
                </a:solidFill>
              </a:rPr>
              <a:t>inconvenienti</a:t>
            </a:r>
            <a:r>
              <a:rPr lang="it-CH" sz="2800" dirty="0"/>
              <a:t> </a:t>
            </a:r>
            <a:r>
              <a:rPr lang="it-CH" sz="2800" dirty="0">
                <a:solidFill>
                  <a:schemeClr val="bg1"/>
                </a:solidFill>
              </a:rPr>
              <a:t>della professione?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37" y="4891177"/>
            <a:ext cx="1616481" cy="17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1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337" y="1443927"/>
            <a:ext cx="3039844" cy="1162050"/>
          </a:xfrm>
        </p:spPr>
        <p:txBody>
          <a:bodyPr anchor="t" anchorCtr="0"/>
          <a:lstStyle/>
          <a:p>
            <a:r>
              <a:rPr lang="it-CH" sz="3200" dirty="0">
                <a:solidFill>
                  <a:srgbClr val="CCFF66"/>
                </a:solidFill>
              </a:rPr>
              <a:t>Domande ricorrenti al colloquio </a:t>
            </a:r>
            <a:r>
              <a:rPr lang="it-CH" sz="3200" dirty="0" smtClean="0">
                <a:solidFill>
                  <a:srgbClr val="CCFF66"/>
                </a:solidFill>
              </a:rPr>
              <a:t>(2)</a:t>
            </a:r>
            <a:endParaRPr lang="it-CH" sz="3200" dirty="0">
              <a:solidFill>
                <a:srgbClr val="CCFF66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476445" y="1427357"/>
            <a:ext cx="5931080" cy="769433"/>
          </a:xfrm>
        </p:spPr>
        <p:txBody>
          <a:bodyPr/>
          <a:lstStyle/>
          <a:p>
            <a:pPr marL="0" indent="0">
              <a:buNone/>
            </a:pPr>
            <a:r>
              <a:rPr lang="it-CH" sz="2800" b="1" dirty="0">
                <a:solidFill>
                  <a:schemeClr val="bg1"/>
                </a:solidFill>
              </a:rPr>
              <a:t>Motivazione / conoscenze professionali: </a:t>
            </a:r>
            <a:endParaRPr lang="it-CH" sz="28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it-CH" sz="2800" dirty="0" smtClean="0">
                <a:solidFill>
                  <a:schemeClr val="bg1"/>
                </a:solidFill>
              </a:rPr>
              <a:t>Cosa </a:t>
            </a:r>
            <a:r>
              <a:rPr lang="it-CH" sz="2800" dirty="0">
                <a:solidFill>
                  <a:schemeClr val="bg1"/>
                </a:solidFill>
              </a:rPr>
              <a:t>sa della ditta, della divisione, del settore presso la quale ha inoltrato la candidatura?</a:t>
            </a:r>
          </a:p>
          <a:p>
            <a:pPr marL="0" lvl="0" indent="0">
              <a:buNone/>
            </a:pPr>
            <a:r>
              <a:rPr lang="it-CH" sz="2800" dirty="0">
                <a:solidFill>
                  <a:schemeClr val="bg1"/>
                </a:solidFill>
              </a:rPr>
              <a:t>Quali sono secondo lei le particolarità di questo lavoro presso </a:t>
            </a:r>
            <a:r>
              <a:rPr lang="it-CH" sz="2800" i="1" dirty="0">
                <a:solidFill>
                  <a:schemeClr val="bg1"/>
                </a:solidFill>
              </a:rPr>
              <a:t>… </a:t>
            </a:r>
            <a:r>
              <a:rPr lang="it-CH" sz="2800" i="1" dirty="0" smtClean="0">
                <a:solidFill>
                  <a:schemeClr val="bg1"/>
                </a:solidFill>
              </a:rPr>
              <a:t>«ditta» </a:t>
            </a:r>
            <a:r>
              <a:rPr lang="it-CH" sz="2800" i="1" dirty="0">
                <a:solidFill>
                  <a:schemeClr val="bg1"/>
                </a:solidFill>
              </a:rPr>
              <a:t>…</a:t>
            </a:r>
            <a:r>
              <a:rPr lang="it-CH" sz="2800" dirty="0">
                <a:solidFill>
                  <a:schemeClr val="bg1"/>
                </a:solidFill>
              </a:rPr>
              <a:t> rispetto ad in un’altra azienda? Possibili modelli d’impiego in azienda?  </a:t>
            </a:r>
          </a:p>
          <a:p>
            <a:pPr marL="0" lvl="0" indent="0">
              <a:buNone/>
            </a:pPr>
            <a:r>
              <a:rPr lang="it-CH" sz="2800" dirty="0">
                <a:solidFill>
                  <a:schemeClr val="bg1"/>
                </a:solidFill>
              </a:rPr>
              <a:t>Quale carriera </a:t>
            </a:r>
            <a:r>
              <a:rPr lang="it-CH" sz="2800" dirty="0" smtClean="0">
                <a:solidFill>
                  <a:schemeClr val="bg1"/>
                </a:solidFill>
              </a:rPr>
              <a:t>professionale </a:t>
            </a:r>
            <a:r>
              <a:rPr lang="it-CH" sz="2800" dirty="0">
                <a:solidFill>
                  <a:schemeClr val="bg1"/>
                </a:solidFill>
              </a:rPr>
              <a:t>vorrebbe intraprendere? Perché</a:t>
            </a:r>
            <a:r>
              <a:rPr lang="it-CH" sz="2800" dirty="0" smtClean="0">
                <a:solidFill>
                  <a:schemeClr val="bg1"/>
                </a:solidFill>
              </a:rPr>
              <a:t>? </a:t>
            </a:r>
            <a:endParaRPr lang="it-CH" sz="2800" dirty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37" y="4891177"/>
            <a:ext cx="1616481" cy="17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7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337" y="1443927"/>
            <a:ext cx="3039844" cy="1162050"/>
          </a:xfrm>
        </p:spPr>
        <p:txBody>
          <a:bodyPr anchor="t" anchorCtr="0"/>
          <a:lstStyle/>
          <a:p>
            <a:r>
              <a:rPr lang="it-CH" sz="3200" dirty="0" smtClean="0">
                <a:solidFill>
                  <a:srgbClr val="CCFF66"/>
                </a:solidFill>
              </a:rPr>
              <a:t>I vostri compiti,  responsabilità e </a:t>
            </a:r>
            <a:br>
              <a:rPr lang="it-CH" sz="3200" dirty="0" smtClean="0">
                <a:solidFill>
                  <a:srgbClr val="CCFF66"/>
                </a:solidFill>
              </a:rPr>
            </a:br>
            <a:r>
              <a:rPr lang="it-CH" sz="3200" dirty="0" smtClean="0">
                <a:solidFill>
                  <a:srgbClr val="CCFF66"/>
                </a:solidFill>
              </a:rPr>
              <a:t>successi in azienda e nel tempo libero </a:t>
            </a:r>
            <a:endParaRPr lang="it-CH" sz="3200" dirty="0">
              <a:solidFill>
                <a:srgbClr val="CCFF66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476445" y="1427357"/>
            <a:ext cx="5931080" cy="769433"/>
          </a:xfrm>
        </p:spPr>
        <p:txBody>
          <a:bodyPr/>
          <a:lstStyle/>
          <a:p>
            <a:pPr marL="0" indent="0">
              <a:buNone/>
            </a:pPr>
            <a:r>
              <a:rPr lang="it-CH" sz="2800" b="1" dirty="0" smtClean="0">
                <a:solidFill>
                  <a:schemeClr val="bg1"/>
                </a:solidFill>
              </a:rPr>
              <a:t>Compiti, responsabilità e successi: </a:t>
            </a:r>
            <a:endParaRPr lang="it-CH" sz="28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it-CH" sz="2800" dirty="0" smtClean="0">
                <a:solidFill>
                  <a:schemeClr val="bg1"/>
                </a:solidFill>
              </a:rPr>
              <a:t>Presentate quali sono i vostri compiti e le vostre responsabilità in azienda. </a:t>
            </a:r>
            <a:br>
              <a:rPr lang="it-CH" sz="2800" dirty="0" smtClean="0">
                <a:solidFill>
                  <a:schemeClr val="bg1"/>
                </a:solidFill>
              </a:rPr>
            </a:br>
            <a:r>
              <a:rPr lang="it-CH" sz="2800" dirty="0" smtClean="0">
                <a:solidFill>
                  <a:schemeClr val="bg1"/>
                </a:solidFill>
              </a:rPr>
              <a:t>Quali </a:t>
            </a:r>
            <a:r>
              <a:rPr lang="it-CH" sz="2800" dirty="0">
                <a:solidFill>
                  <a:schemeClr val="bg1"/>
                </a:solidFill>
              </a:rPr>
              <a:t>sono </a:t>
            </a:r>
            <a:r>
              <a:rPr lang="it-CH" sz="2800" dirty="0" smtClean="0">
                <a:solidFill>
                  <a:schemeClr val="bg1"/>
                </a:solidFill>
              </a:rPr>
              <a:t>stati i vostri successi in azienda?   </a:t>
            </a:r>
            <a:endParaRPr lang="it-CH" sz="28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it-CH" sz="2800" dirty="0" smtClean="0">
                <a:solidFill>
                  <a:schemeClr val="bg1"/>
                </a:solidFill>
              </a:rPr>
              <a:t>Presentate quali sono i vostri impegni nel tempo libero (hobby):  </a:t>
            </a:r>
            <a:br>
              <a:rPr lang="it-CH" sz="2800" dirty="0" smtClean="0">
                <a:solidFill>
                  <a:schemeClr val="bg1"/>
                </a:solidFill>
              </a:rPr>
            </a:br>
            <a:r>
              <a:rPr lang="it-CH" sz="2800" dirty="0" smtClean="0">
                <a:solidFill>
                  <a:schemeClr val="bg1"/>
                </a:solidFill>
              </a:rPr>
              <a:t>- Quanto tempo vi investite? </a:t>
            </a:r>
            <a:br>
              <a:rPr lang="it-CH" sz="2800" dirty="0" smtClean="0">
                <a:solidFill>
                  <a:schemeClr val="bg1"/>
                </a:solidFill>
              </a:rPr>
            </a:br>
            <a:r>
              <a:rPr lang="it-CH" sz="2800" dirty="0" smtClean="0">
                <a:solidFill>
                  <a:schemeClr val="bg1"/>
                </a:solidFill>
              </a:rPr>
              <a:t>- Quali sono le responsabilità che </a:t>
            </a:r>
            <a:br>
              <a:rPr lang="it-CH" sz="2800" dirty="0" smtClean="0">
                <a:solidFill>
                  <a:schemeClr val="bg1"/>
                </a:solidFill>
              </a:rPr>
            </a:br>
            <a:r>
              <a:rPr lang="it-CH" sz="2800" dirty="0" smtClean="0">
                <a:solidFill>
                  <a:schemeClr val="bg1"/>
                </a:solidFill>
              </a:rPr>
              <a:t>  comportano? </a:t>
            </a:r>
            <a:br>
              <a:rPr lang="it-CH" sz="2800" dirty="0" smtClean="0">
                <a:solidFill>
                  <a:schemeClr val="bg1"/>
                </a:solidFill>
              </a:rPr>
            </a:br>
            <a:r>
              <a:rPr lang="it-CH" sz="2800" dirty="0" smtClean="0">
                <a:solidFill>
                  <a:schemeClr val="bg1"/>
                </a:solidFill>
              </a:rPr>
              <a:t>- Quali sono i successi che avete raggiunto? </a:t>
            </a:r>
            <a:endParaRPr lang="it-CH" sz="2800" dirty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37" y="4891177"/>
            <a:ext cx="1616481" cy="17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7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337" y="1443927"/>
            <a:ext cx="3257550" cy="1162050"/>
          </a:xfrm>
        </p:spPr>
        <p:txBody>
          <a:bodyPr anchor="t" anchorCtr="0"/>
          <a:lstStyle/>
          <a:p>
            <a:r>
              <a:rPr lang="it-CH" sz="3200" dirty="0" smtClean="0">
                <a:solidFill>
                  <a:srgbClr val="CCFF66"/>
                </a:solidFill>
              </a:rPr>
              <a:t>Autovalutazione</a:t>
            </a:r>
            <a:endParaRPr lang="it-CH" sz="3200" dirty="0">
              <a:solidFill>
                <a:srgbClr val="CCFF66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557239" y="1427357"/>
            <a:ext cx="6255834" cy="769433"/>
          </a:xfrm>
        </p:spPr>
        <p:txBody>
          <a:bodyPr/>
          <a:lstStyle/>
          <a:p>
            <a:pPr marL="0" lvl="0" indent="0">
              <a:buNone/>
            </a:pPr>
            <a:r>
              <a:rPr lang="it-CH" sz="2800" dirty="0">
                <a:solidFill>
                  <a:schemeClr val="bg1"/>
                </a:solidFill>
              </a:rPr>
              <a:t>Molti altri buoni candidati ci hanno presentato la loro candidatura. Ci dica in 1 minuto e mezzo perché dovremmo scegliere proprio Lei</a:t>
            </a:r>
            <a:r>
              <a:rPr lang="it-CH" sz="2800" dirty="0" smtClean="0">
                <a:solidFill>
                  <a:schemeClr val="bg1"/>
                </a:solidFill>
              </a:rPr>
              <a:t>.</a:t>
            </a:r>
          </a:p>
          <a:p>
            <a:pPr marL="0" lvl="0" indent="0">
              <a:buNone/>
            </a:pPr>
            <a:endParaRPr lang="it-CH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CH" sz="2800" dirty="0">
                <a:solidFill>
                  <a:schemeClr val="bg1"/>
                </a:solidFill>
              </a:rPr>
              <a:t>Elenchi quali sono i suoi punti forti ed i punti deboli: </a:t>
            </a:r>
          </a:p>
          <a:p>
            <a:pPr marL="0" indent="0">
              <a:buNone/>
            </a:pPr>
            <a:r>
              <a:rPr lang="it-CH" sz="2400" b="1" dirty="0" smtClean="0">
                <a:solidFill>
                  <a:srgbClr val="92D050"/>
                </a:solidFill>
              </a:rPr>
              <a:t>Punti </a:t>
            </a:r>
            <a:r>
              <a:rPr lang="it-CH" sz="2400" b="1" dirty="0">
                <a:solidFill>
                  <a:srgbClr val="92D050"/>
                </a:solidFill>
              </a:rPr>
              <a:t>forti </a:t>
            </a:r>
            <a:r>
              <a:rPr lang="it-CH" sz="2400" b="1" dirty="0"/>
              <a:t>                                          </a:t>
            </a:r>
            <a:r>
              <a:rPr lang="it-CH" sz="2400" b="1" dirty="0">
                <a:solidFill>
                  <a:srgbClr val="FF0000"/>
                </a:solidFill>
              </a:rPr>
              <a:t>Punti </a:t>
            </a:r>
            <a:r>
              <a:rPr lang="it-CH" sz="2400" b="1" dirty="0" smtClean="0">
                <a:solidFill>
                  <a:srgbClr val="FF0000"/>
                </a:solidFill>
              </a:rPr>
              <a:t>deboli </a:t>
            </a:r>
            <a:endParaRPr lang="it-CH" dirty="0"/>
          </a:p>
          <a:p>
            <a:pPr marL="0" indent="0">
              <a:buNone/>
            </a:pPr>
            <a:endParaRPr lang="it-CH" sz="2000" i="1" dirty="0" smtClean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37" y="4891177"/>
            <a:ext cx="1616481" cy="17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337" y="1443927"/>
            <a:ext cx="3257550" cy="1162050"/>
          </a:xfrm>
        </p:spPr>
        <p:txBody>
          <a:bodyPr anchor="t" anchorCtr="0"/>
          <a:lstStyle/>
          <a:p>
            <a:r>
              <a:rPr lang="it-CH" sz="3200" dirty="0" smtClean="0">
                <a:solidFill>
                  <a:srgbClr val="CCFF66"/>
                </a:solidFill>
              </a:rPr>
              <a:t>Consigli per </a:t>
            </a:r>
            <a:br>
              <a:rPr lang="it-CH" sz="3200" dirty="0" smtClean="0">
                <a:solidFill>
                  <a:srgbClr val="CCFF66"/>
                </a:solidFill>
              </a:rPr>
            </a:br>
            <a:r>
              <a:rPr lang="it-CH" sz="3200" dirty="0" smtClean="0">
                <a:solidFill>
                  <a:srgbClr val="CCFF66"/>
                </a:solidFill>
              </a:rPr>
              <a:t>il colloquio</a:t>
            </a:r>
            <a:endParaRPr lang="it-CH" sz="3200" dirty="0">
              <a:solidFill>
                <a:srgbClr val="CCFF66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557239" y="1427357"/>
            <a:ext cx="6255834" cy="769433"/>
          </a:xfrm>
        </p:spPr>
        <p:txBody>
          <a:bodyPr/>
          <a:lstStyle/>
          <a:p>
            <a:pPr marL="0" lvl="0" indent="0">
              <a:buNone/>
            </a:pPr>
            <a:r>
              <a:rPr lang="it-CH" sz="2800" dirty="0" smtClean="0">
                <a:solidFill>
                  <a:schemeClr val="bg1"/>
                </a:solidFill>
              </a:rPr>
              <a:t>Ulteriori consigli per il colloquio di candidatura: </a:t>
            </a:r>
          </a:p>
          <a:p>
            <a:pPr marL="0" lvl="0" indent="0">
              <a:buNone/>
            </a:pPr>
            <a:r>
              <a:rPr lang="it-CH" sz="2800" dirty="0" smtClean="0">
                <a:solidFill>
                  <a:schemeClr val="bg1"/>
                </a:solidFill>
              </a:rPr>
              <a:t>- Ricevo domande sulla pianificazione </a:t>
            </a:r>
            <a:br>
              <a:rPr lang="it-CH" sz="2800" dirty="0" smtClean="0">
                <a:solidFill>
                  <a:schemeClr val="bg1"/>
                </a:solidFill>
              </a:rPr>
            </a:br>
            <a:r>
              <a:rPr lang="it-CH" sz="2800" dirty="0" smtClean="0">
                <a:solidFill>
                  <a:schemeClr val="bg1"/>
                </a:solidFill>
              </a:rPr>
              <a:t>  famigliare? </a:t>
            </a:r>
          </a:p>
          <a:p>
            <a:pPr marL="0" lvl="0" indent="0">
              <a:buNone/>
            </a:pPr>
            <a:r>
              <a:rPr lang="it-CH" sz="2800" dirty="0" smtClean="0">
                <a:solidFill>
                  <a:schemeClr val="bg1"/>
                </a:solidFill>
              </a:rPr>
              <a:t>- Le possibili 10 domande da porre al colloquio </a:t>
            </a:r>
          </a:p>
          <a:p>
            <a:pPr marL="0" lvl="0" indent="0">
              <a:buNone/>
            </a:pPr>
            <a:r>
              <a:rPr lang="it-CH" sz="2800" dirty="0" smtClean="0">
                <a:solidFill>
                  <a:schemeClr val="bg1"/>
                </a:solidFill>
              </a:rPr>
              <a:t>- Come migliorare per il futuro? </a:t>
            </a:r>
            <a:r>
              <a:rPr lang="it-CH" sz="2800" dirty="0">
                <a:solidFill>
                  <a:schemeClr val="bg1"/>
                </a:solidFill>
              </a:rPr>
              <a:t/>
            </a:r>
            <a:br>
              <a:rPr lang="it-CH" sz="2800" dirty="0">
                <a:solidFill>
                  <a:schemeClr val="bg1"/>
                </a:solidFill>
              </a:rPr>
            </a:br>
            <a:r>
              <a:rPr lang="it-CH" sz="2800" dirty="0" smtClean="0">
                <a:solidFill>
                  <a:schemeClr val="bg1"/>
                </a:solidFill>
              </a:rPr>
              <a:t>- Progetti di formazione professionale?  </a:t>
            </a:r>
          </a:p>
          <a:p>
            <a:pPr marL="0" lvl="0" indent="0">
              <a:buNone/>
            </a:pPr>
            <a:r>
              <a:rPr lang="it-CH" sz="2800" dirty="0" smtClean="0">
                <a:hlinkClick r:id="rId2"/>
              </a:rPr>
              <a:t>www.orientamento.ch/dyn/show/8327</a:t>
            </a:r>
            <a:r>
              <a:rPr lang="it-CH" sz="2800" dirty="0" smtClean="0"/>
              <a:t> </a:t>
            </a:r>
            <a:endParaRPr lang="it-CH" sz="2800" dirty="0" smtClean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37" y="4891177"/>
            <a:ext cx="1616481" cy="17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8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337" y="1443927"/>
            <a:ext cx="3257550" cy="1162050"/>
          </a:xfrm>
        </p:spPr>
        <p:txBody>
          <a:bodyPr anchor="t" anchorCtr="0"/>
          <a:lstStyle/>
          <a:p>
            <a:r>
              <a:rPr lang="it-CH" sz="3200" dirty="0">
                <a:solidFill>
                  <a:srgbClr val="CCFF66"/>
                </a:solidFill>
              </a:rPr>
              <a:t>Link utili </a:t>
            </a:r>
            <a:r>
              <a:rPr lang="it-CH" sz="3200" dirty="0" smtClean="0">
                <a:solidFill>
                  <a:srgbClr val="CCFF66"/>
                </a:solidFill>
              </a:rPr>
              <a:t>per </a:t>
            </a:r>
            <a:br>
              <a:rPr lang="it-CH" sz="3200" dirty="0" smtClean="0">
                <a:solidFill>
                  <a:srgbClr val="CCFF66"/>
                </a:solidFill>
              </a:rPr>
            </a:br>
            <a:r>
              <a:rPr lang="it-CH" sz="3200" dirty="0" smtClean="0">
                <a:solidFill>
                  <a:srgbClr val="CCFF66"/>
                </a:solidFill>
              </a:rPr>
              <a:t>la ricerca </a:t>
            </a:r>
            <a:r>
              <a:rPr lang="it-CH" sz="3200" dirty="0">
                <a:solidFill>
                  <a:srgbClr val="CCFF66"/>
                </a:solidFill>
              </a:rPr>
              <a:t>lavoro </a:t>
            </a:r>
            <a:r>
              <a:rPr lang="it-CH" sz="3200" dirty="0" smtClean="0">
                <a:solidFill>
                  <a:srgbClr val="CCFF66"/>
                </a:solidFill>
              </a:rPr>
              <a:t> </a:t>
            </a:r>
            <a:endParaRPr lang="it-CH" sz="3200" dirty="0">
              <a:solidFill>
                <a:srgbClr val="CCFF66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557238" y="1427357"/>
            <a:ext cx="6130225" cy="4750420"/>
          </a:xfrm>
        </p:spPr>
        <p:txBody>
          <a:bodyPr/>
          <a:lstStyle/>
          <a:p>
            <a:pPr marL="0" indent="0">
              <a:buNone/>
            </a:pPr>
            <a:r>
              <a:rPr lang="it-CH" sz="2800" b="1" u="sng" dirty="0" smtClean="0">
                <a:solidFill>
                  <a:schemeClr val="bg1"/>
                </a:solidFill>
                <a:hlinkClick r:id="rId2"/>
              </a:rPr>
              <a:t>www.jobs.ch</a:t>
            </a:r>
            <a:r>
              <a:rPr lang="it-CH" sz="2800" b="1" dirty="0" smtClean="0">
                <a:solidFill>
                  <a:schemeClr val="bg1"/>
                </a:solidFill>
              </a:rPr>
              <a:t> </a:t>
            </a:r>
            <a:r>
              <a:rPr lang="it-CH" sz="2800" b="1" dirty="0">
                <a:solidFill>
                  <a:schemeClr val="bg1"/>
                </a:solidFill>
              </a:rPr>
              <a:t>;</a:t>
            </a:r>
            <a:r>
              <a:rPr lang="it-CH" sz="2800" b="1" dirty="0" smtClean="0">
                <a:solidFill>
                  <a:schemeClr val="bg1"/>
                </a:solidFill>
              </a:rPr>
              <a:t> </a:t>
            </a:r>
            <a:r>
              <a:rPr lang="it-CH" sz="2800" b="1" dirty="0" smtClean="0">
                <a:solidFill>
                  <a:schemeClr val="bg1"/>
                </a:solidFill>
                <a:hlinkClick r:id="rId3"/>
              </a:rPr>
              <a:t>www.ti.ch/concorsi</a:t>
            </a:r>
            <a:r>
              <a:rPr lang="it-CH" sz="2800" b="1" dirty="0" smtClean="0">
                <a:solidFill>
                  <a:schemeClr val="bg1"/>
                </a:solidFill>
              </a:rPr>
              <a:t> </a:t>
            </a:r>
            <a:r>
              <a:rPr lang="it-CH" sz="2800" b="1" dirty="0">
                <a:solidFill>
                  <a:schemeClr val="bg1"/>
                </a:solidFill>
              </a:rPr>
              <a:t>; </a:t>
            </a:r>
            <a:r>
              <a:rPr lang="it-CH" sz="2650" b="1" dirty="0" smtClean="0">
                <a:solidFill>
                  <a:schemeClr val="bg1"/>
                </a:solidFill>
                <a:hlinkClick r:id="rId4"/>
              </a:rPr>
              <a:t>www.tio.ch/annunci/tuttojob</a:t>
            </a:r>
            <a:r>
              <a:rPr lang="it-CH" sz="2650" b="1" dirty="0" smtClean="0">
                <a:solidFill>
                  <a:schemeClr val="bg1"/>
                </a:solidFill>
              </a:rPr>
              <a:t> </a:t>
            </a:r>
            <a:r>
              <a:rPr lang="it-CH" sz="2650" b="1" dirty="0">
                <a:solidFill>
                  <a:schemeClr val="bg1"/>
                </a:solidFill>
              </a:rPr>
              <a:t>; </a:t>
            </a:r>
            <a:r>
              <a:rPr lang="it-CH" sz="2650" b="1" dirty="0" smtClean="0">
                <a:solidFill>
                  <a:schemeClr val="bg1"/>
                </a:solidFill>
                <a:hlinkClick r:id="rId5"/>
              </a:rPr>
              <a:t>www.18-24.ch</a:t>
            </a:r>
            <a:r>
              <a:rPr lang="it-CH" sz="2650" b="1" dirty="0" smtClean="0">
                <a:solidFill>
                  <a:schemeClr val="bg1"/>
                </a:solidFill>
              </a:rPr>
              <a:t> ; </a:t>
            </a:r>
            <a:r>
              <a:rPr lang="it-CH" sz="2800" b="1" dirty="0" smtClean="0">
                <a:solidFill>
                  <a:schemeClr val="bg1"/>
                </a:solidFill>
              </a:rPr>
              <a:t/>
            </a:r>
            <a:br>
              <a:rPr lang="it-CH" sz="2800" b="1" dirty="0" smtClean="0">
                <a:solidFill>
                  <a:schemeClr val="bg1"/>
                </a:solidFill>
              </a:rPr>
            </a:br>
            <a:r>
              <a:rPr lang="it-CH" sz="2800" b="1" dirty="0" smtClean="0">
                <a:solidFill>
                  <a:schemeClr val="bg1"/>
                </a:solidFill>
                <a:hlinkClick r:id="rId6"/>
              </a:rPr>
              <a:t>www.job-room.ch</a:t>
            </a:r>
            <a:r>
              <a:rPr lang="it-CH" sz="2800" b="1" dirty="0" smtClean="0">
                <a:solidFill>
                  <a:schemeClr val="bg1"/>
                </a:solidFill>
              </a:rPr>
              <a:t> ;</a:t>
            </a:r>
            <a:r>
              <a:rPr lang="it-CH" sz="2800" b="1" dirty="0">
                <a:solidFill>
                  <a:schemeClr val="bg1"/>
                </a:solidFill>
              </a:rPr>
              <a:t> </a:t>
            </a:r>
            <a:r>
              <a:rPr lang="it-CH" sz="2800" b="1" dirty="0">
                <a:solidFill>
                  <a:schemeClr val="bg1"/>
                </a:solidFill>
                <a:hlinkClick r:id="rId7"/>
              </a:rPr>
              <a:t>www.e-lavoro.ch</a:t>
            </a:r>
            <a:r>
              <a:rPr lang="it-CH" sz="2800" b="1" dirty="0" smtClean="0">
                <a:solidFill>
                  <a:schemeClr val="bg1"/>
                </a:solidFill>
              </a:rPr>
              <a:t>, </a:t>
            </a:r>
            <a:br>
              <a:rPr lang="it-CH" sz="2800" b="1" dirty="0" smtClean="0">
                <a:solidFill>
                  <a:schemeClr val="bg1"/>
                </a:solidFill>
              </a:rPr>
            </a:br>
            <a:r>
              <a:rPr lang="it-CH" sz="2800" b="1" dirty="0" smtClean="0">
                <a:solidFill>
                  <a:schemeClr val="bg1"/>
                </a:solidFill>
                <a:hlinkClick r:id="rId8"/>
              </a:rPr>
              <a:t>www.area-lavoro.ch</a:t>
            </a:r>
            <a:r>
              <a:rPr lang="it-CH" sz="2800" b="1" dirty="0" smtClean="0">
                <a:solidFill>
                  <a:schemeClr val="bg1"/>
                </a:solidFill>
              </a:rPr>
              <a:t> </a:t>
            </a:r>
            <a:r>
              <a:rPr lang="it-CH" sz="2800" b="1" dirty="0">
                <a:solidFill>
                  <a:schemeClr val="bg1"/>
                </a:solidFill>
              </a:rPr>
              <a:t>; </a:t>
            </a:r>
            <a:r>
              <a:rPr lang="it-CH" sz="2800" b="1" dirty="0" smtClean="0">
                <a:solidFill>
                  <a:schemeClr val="bg1"/>
                </a:solidFill>
                <a:hlinkClick r:id="rId9"/>
              </a:rPr>
              <a:t>www.carriera.ch</a:t>
            </a:r>
            <a:r>
              <a:rPr lang="it-CH" sz="2800" b="1" dirty="0" smtClean="0">
                <a:solidFill>
                  <a:schemeClr val="bg1"/>
                </a:solidFill>
              </a:rPr>
              <a:t> </a:t>
            </a:r>
            <a:r>
              <a:rPr lang="it-CH" sz="2800" b="1" dirty="0">
                <a:solidFill>
                  <a:schemeClr val="bg1"/>
                </a:solidFill>
              </a:rPr>
              <a:t>; </a:t>
            </a:r>
            <a:r>
              <a:rPr lang="it-CH" sz="2800" b="1" dirty="0" smtClean="0">
                <a:solidFill>
                  <a:schemeClr val="bg1"/>
                </a:solidFill>
              </a:rPr>
              <a:t> </a:t>
            </a:r>
            <a:r>
              <a:rPr lang="it-CH" sz="2800" b="1" dirty="0" smtClean="0">
                <a:solidFill>
                  <a:schemeClr val="bg1"/>
                </a:solidFill>
                <a:hlinkClick r:id="rId10"/>
              </a:rPr>
              <a:t>www.ti.ch/bacheca</a:t>
            </a:r>
            <a:r>
              <a:rPr lang="it-CH" sz="2800" b="1" dirty="0" smtClean="0">
                <a:solidFill>
                  <a:schemeClr val="bg1"/>
                </a:solidFill>
              </a:rPr>
              <a:t>  </a:t>
            </a:r>
            <a:r>
              <a:rPr lang="it-CH" sz="2800" b="1" dirty="0">
                <a:solidFill>
                  <a:schemeClr val="bg1"/>
                </a:solidFill>
              </a:rPr>
              <a:t>over 18 </a:t>
            </a:r>
            <a:r>
              <a:rPr lang="it-CH" sz="2800" b="1" dirty="0" smtClean="0">
                <a:solidFill>
                  <a:schemeClr val="bg1"/>
                </a:solidFill>
              </a:rPr>
              <a:t>; </a:t>
            </a:r>
            <a:r>
              <a:rPr lang="it-CH" sz="2800" b="1" dirty="0" smtClean="0">
                <a:solidFill>
                  <a:schemeClr val="bg1"/>
                </a:solidFill>
                <a:hlinkClick r:id="rId11"/>
              </a:rPr>
              <a:t>adecco.ch</a:t>
            </a:r>
            <a:r>
              <a:rPr lang="it-CH" sz="2800" b="1" dirty="0" smtClean="0">
                <a:solidFill>
                  <a:schemeClr val="bg1"/>
                </a:solidFill>
              </a:rPr>
              <a:t> ;  </a:t>
            </a:r>
            <a:r>
              <a:rPr lang="it-CH" sz="2800" b="1" dirty="0" smtClean="0">
                <a:solidFill>
                  <a:schemeClr val="bg1"/>
                </a:solidFill>
                <a:hlinkClick r:id="rId12"/>
              </a:rPr>
              <a:t>manpower.ch</a:t>
            </a:r>
            <a:r>
              <a:rPr lang="it-CH" sz="2800" b="1" dirty="0" smtClean="0">
                <a:solidFill>
                  <a:schemeClr val="bg1"/>
                </a:solidFill>
              </a:rPr>
              <a:t> ; </a:t>
            </a:r>
            <a:r>
              <a:rPr lang="it-CH" sz="2800" b="1" dirty="0" err="1" smtClean="0">
                <a:solidFill>
                  <a:schemeClr val="bg1"/>
                </a:solidFill>
                <a:hlinkClick r:id="rId13"/>
              </a:rPr>
              <a:t>lavoro.swiss</a:t>
            </a:r>
            <a:r>
              <a:rPr lang="it-CH" sz="2800" b="1" dirty="0" smtClean="0">
                <a:solidFill>
                  <a:schemeClr val="bg1"/>
                </a:solidFill>
              </a:rPr>
              <a:t> ; </a:t>
            </a:r>
            <a:r>
              <a:rPr lang="it-CH" sz="2800" b="1" dirty="0" smtClean="0">
                <a:solidFill>
                  <a:schemeClr val="bg1"/>
                </a:solidFill>
                <a:hlinkClick r:id="rId14"/>
              </a:rPr>
              <a:t>local.ch</a:t>
            </a:r>
            <a:r>
              <a:rPr lang="it-CH" sz="2800" b="1" dirty="0" smtClean="0">
                <a:solidFill>
                  <a:schemeClr val="bg1"/>
                </a:solidFill>
              </a:rPr>
              <a:t> ; </a:t>
            </a:r>
            <a:r>
              <a:rPr lang="it-CH" sz="2800" b="1" dirty="0" smtClean="0">
                <a:solidFill>
                  <a:schemeClr val="bg1"/>
                </a:solidFill>
                <a:hlinkClick r:id="rId15"/>
              </a:rPr>
              <a:t>kompass.ch</a:t>
            </a:r>
            <a:r>
              <a:rPr lang="it-CH" sz="2800" b="1" dirty="0">
                <a:solidFill>
                  <a:schemeClr val="bg1"/>
                </a:solidFill>
              </a:rPr>
              <a:t> </a:t>
            </a:r>
            <a:r>
              <a:rPr lang="it-CH" sz="2800" b="1" dirty="0" smtClean="0">
                <a:solidFill>
                  <a:schemeClr val="bg1"/>
                </a:solidFill>
              </a:rPr>
              <a:t>;</a:t>
            </a:r>
            <a:r>
              <a:rPr lang="it-CH" sz="2800" b="1" dirty="0">
                <a:solidFill>
                  <a:schemeClr val="bg1"/>
                </a:solidFill>
              </a:rPr>
              <a:t> </a:t>
            </a:r>
            <a:r>
              <a:rPr lang="it-CH" sz="2800" b="1" dirty="0" smtClean="0">
                <a:solidFill>
                  <a:schemeClr val="bg1"/>
                </a:solidFill>
                <a:hlinkClick r:id="rId16"/>
              </a:rPr>
              <a:t>gate24.ch</a:t>
            </a:r>
            <a:r>
              <a:rPr lang="it-CH" sz="2800" b="1" dirty="0" smtClean="0">
                <a:solidFill>
                  <a:schemeClr val="bg1"/>
                </a:solidFill>
              </a:rPr>
              <a:t> ; </a:t>
            </a:r>
            <a:r>
              <a:rPr lang="it-CH" sz="2800" b="1" dirty="0" err="1" smtClean="0">
                <a:solidFill>
                  <a:schemeClr val="bg1"/>
                </a:solidFill>
                <a:hlinkClick r:id="rId17"/>
              </a:rPr>
              <a:t>Linkedin</a:t>
            </a:r>
            <a:r>
              <a:rPr lang="it-CH" sz="2800" b="1" dirty="0">
                <a:solidFill>
                  <a:schemeClr val="bg1"/>
                </a:solidFill>
              </a:rPr>
              <a:t> </a:t>
            </a:r>
            <a:r>
              <a:rPr lang="it-CH" sz="2800" b="1" dirty="0" smtClean="0">
                <a:solidFill>
                  <a:schemeClr val="bg1"/>
                </a:solidFill>
              </a:rPr>
              <a:t>;</a:t>
            </a:r>
            <a:r>
              <a:rPr lang="it-CH" sz="2800" b="1" dirty="0">
                <a:solidFill>
                  <a:schemeClr val="bg1"/>
                </a:solidFill>
              </a:rPr>
              <a:t> </a:t>
            </a:r>
            <a:r>
              <a:rPr lang="it-CH" sz="2800" b="1" dirty="0" err="1" smtClean="0">
                <a:solidFill>
                  <a:schemeClr val="bg1"/>
                </a:solidFill>
                <a:hlinkClick r:id="rId18"/>
              </a:rPr>
              <a:t>Xing</a:t>
            </a:r>
            <a:r>
              <a:rPr lang="it-CH" sz="2800" b="1" dirty="0" smtClean="0">
                <a:solidFill>
                  <a:schemeClr val="bg1"/>
                </a:solidFill>
              </a:rPr>
              <a:t> . </a:t>
            </a:r>
          </a:p>
          <a:p>
            <a:pPr marL="0" indent="0">
              <a:buNone/>
            </a:pPr>
            <a:r>
              <a:rPr lang="it-CH" sz="2800" b="1" dirty="0">
                <a:solidFill>
                  <a:schemeClr val="bg1"/>
                </a:solidFill>
                <a:hlinkClick r:id="rId19"/>
              </a:rPr>
              <a:t>www.sbb.ch/jobs</a:t>
            </a:r>
            <a:r>
              <a:rPr lang="it-CH" sz="2800" b="1" dirty="0">
                <a:solidFill>
                  <a:schemeClr val="bg1"/>
                </a:solidFill>
              </a:rPr>
              <a:t> ; </a:t>
            </a:r>
            <a:r>
              <a:rPr lang="it-CH" sz="2800" b="1" u="sng" dirty="0">
                <a:solidFill>
                  <a:schemeClr val="bg1"/>
                </a:solidFill>
                <a:hlinkClick r:id="rId20"/>
              </a:rPr>
              <a:t>www.bls.ch/jobs</a:t>
            </a:r>
            <a:r>
              <a:rPr lang="it-CH" sz="2800" b="1" dirty="0">
                <a:solidFill>
                  <a:schemeClr val="bg1"/>
                </a:solidFill>
              </a:rPr>
              <a:t> ; </a:t>
            </a:r>
            <a:r>
              <a:rPr lang="it-CH" sz="2800" b="1" dirty="0">
                <a:solidFill>
                  <a:schemeClr val="bg1"/>
                </a:solidFill>
                <a:hlinkClick r:id="rId21"/>
              </a:rPr>
              <a:t>www.voev.ch/de/Service/Stellenboerse</a:t>
            </a:r>
            <a:r>
              <a:rPr lang="it-CH" sz="2800" b="1" dirty="0">
                <a:solidFill>
                  <a:schemeClr val="bg1"/>
                </a:solidFill>
              </a:rPr>
              <a:t> ; </a:t>
            </a:r>
            <a:r>
              <a:rPr lang="it-CH" sz="2800" b="1" u="sng" dirty="0">
                <a:solidFill>
                  <a:schemeClr val="bg1"/>
                </a:solidFill>
                <a:hlinkClick r:id="rId22"/>
              </a:rPr>
              <a:t>www.rhb.ch/jobs</a:t>
            </a:r>
            <a:r>
              <a:rPr lang="it-CH" sz="2800" b="1" dirty="0">
                <a:solidFill>
                  <a:schemeClr val="bg1"/>
                </a:solidFill>
              </a:rPr>
              <a:t> ; </a:t>
            </a:r>
            <a:r>
              <a:rPr lang="it-CH" sz="2800" b="1" dirty="0">
                <a:solidFill>
                  <a:schemeClr val="bg1"/>
                </a:solidFill>
                <a:hlinkClick r:id="rId23"/>
              </a:rPr>
              <a:t>www.login.ch/jobs</a:t>
            </a:r>
            <a:r>
              <a:rPr lang="it-CH" sz="2800" b="1" dirty="0">
                <a:solidFill>
                  <a:schemeClr val="bg1"/>
                </a:solidFill>
              </a:rPr>
              <a:t> ; </a:t>
            </a:r>
            <a:r>
              <a:rPr lang="it-CH" sz="2800" b="1" u="sng" dirty="0">
                <a:solidFill>
                  <a:schemeClr val="bg1"/>
                </a:solidFill>
                <a:hlinkClick r:id="rId20"/>
              </a:rPr>
              <a:t>www.utpt.ch</a:t>
            </a:r>
            <a:r>
              <a:rPr lang="it-CH" sz="2800" b="1" dirty="0">
                <a:solidFill>
                  <a:schemeClr val="bg1"/>
                </a:solidFill>
              </a:rPr>
              <a:t> 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337" y="1443927"/>
            <a:ext cx="3257550" cy="1162050"/>
          </a:xfrm>
        </p:spPr>
        <p:txBody>
          <a:bodyPr anchor="t" anchorCtr="0"/>
          <a:lstStyle/>
          <a:p>
            <a:r>
              <a:rPr lang="it-CH" sz="3200" dirty="0">
                <a:solidFill>
                  <a:srgbClr val="CCFF66"/>
                </a:solidFill>
              </a:rPr>
              <a:t>newsletter con gli annunci di lavoro </a:t>
            </a:r>
            <a:r>
              <a:rPr lang="it-CH" sz="3200" dirty="0" smtClean="0">
                <a:solidFill>
                  <a:srgbClr val="CCFF66"/>
                </a:solidFill>
              </a:rPr>
              <a:t>  </a:t>
            </a:r>
            <a:endParaRPr lang="it-CH" sz="3200" dirty="0">
              <a:solidFill>
                <a:srgbClr val="CCFF66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557238" y="1427357"/>
            <a:ext cx="6130225" cy="4750420"/>
          </a:xfrm>
        </p:spPr>
        <p:txBody>
          <a:bodyPr/>
          <a:lstStyle/>
          <a:p>
            <a:pPr marL="0" indent="0">
              <a:buNone/>
            </a:pPr>
            <a:r>
              <a:rPr lang="it-CH" b="1" dirty="0" smtClean="0">
                <a:solidFill>
                  <a:srgbClr val="FFFFFF"/>
                </a:solidFill>
              </a:rPr>
              <a:t>annunci </a:t>
            </a:r>
            <a:r>
              <a:rPr lang="it-CH" b="1" dirty="0">
                <a:solidFill>
                  <a:srgbClr val="FFFFFF"/>
                </a:solidFill>
              </a:rPr>
              <a:t>di lavoro</a:t>
            </a:r>
            <a:r>
              <a:rPr lang="it-CH" dirty="0">
                <a:solidFill>
                  <a:srgbClr val="FFFFFF"/>
                </a:solidFill>
              </a:rPr>
              <a:t> apparsi sui media cantonali, i concorsi pubblici apparsi sul foglio ufficiale e un annuncio di una nostra azienda partner: </a:t>
            </a:r>
          </a:p>
          <a:p>
            <a:pPr marL="0" indent="0">
              <a:buNone/>
            </a:pPr>
            <a:r>
              <a:rPr lang="it-CH" u="sng" dirty="0">
                <a:hlinkClick r:id="rId2"/>
              </a:rPr>
              <a:t>Vai alla pagina web con gli annunci delle ultime tre settimane</a:t>
            </a:r>
            <a:r>
              <a:rPr lang="it-CH" dirty="0"/>
              <a:t>:  </a:t>
            </a:r>
          </a:p>
          <a:p>
            <a:pPr marL="0" indent="0">
              <a:buNone/>
            </a:pPr>
            <a:r>
              <a:rPr lang="it-CH" u="sng" dirty="0">
                <a:hlinkClick r:id="rId3"/>
              </a:rPr>
              <a:t>https://www.lugano.ch/temi-servizi/lavoro-e-impresa/trovare-lavoro/luganonetwork/newsletter.html</a:t>
            </a:r>
            <a:r>
              <a:rPr lang="it-CH" dirty="0"/>
              <a:t>  </a:t>
            </a:r>
          </a:p>
          <a:p>
            <a:pPr marL="0" indent="0">
              <a:buNone/>
            </a:pPr>
            <a:endParaRPr lang="it-CH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337" y="1443927"/>
            <a:ext cx="3257550" cy="1162050"/>
          </a:xfrm>
        </p:spPr>
        <p:txBody>
          <a:bodyPr anchor="t" anchorCtr="0"/>
          <a:lstStyle/>
          <a:p>
            <a:r>
              <a:rPr lang="it-CH" sz="3200" dirty="0" err="1">
                <a:solidFill>
                  <a:srgbClr val="CCFF66"/>
                </a:solidFill>
              </a:rPr>
              <a:t>Linkedin</a:t>
            </a:r>
            <a:r>
              <a:rPr lang="it-CH" sz="3200" dirty="0">
                <a:solidFill>
                  <a:srgbClr val="CCFF66"/>
                </a:solidFill>
              </a:rPr>
              <a:t> </a:t>
            </a:r>
            <a:r>
              <a:rPr lang="it-CH" sz="3200" dirty="0" smtClean="0">
                <a:solidFill>
                  <a:srgbClr val="CCFF66"/>
                </a:solidFill>
              </a:rPr>
              <a:t> </a:t>
            </a:r>
            <a:endParaRPr lang="it-CH" sz="3200" dirty="0">
              <a:solidFill>
                <a:srgbClr val="CCFF66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557238" y="1427357"/>
            <a:ext cx="6130225" cy="4750420"/>
          </a:xfrm>
        </p:spPr>
        <p:txBody>
          <a:bodyPr/>
          <a:lstStyle/>
          <a:p>
            <a:pPr marL="0" indent="0">
              <a:buNone/>
            </a:pPr>
            <a:r>
              <a:rPr lang="it-CH" sz="2800" b="1" dirty="0">
                <a:solidFill>
                  <a:schemeClr val="bg1"/>
                </a:solidFill>
              </a:rPr>
              <a:t>Su: </a:t>
            </a:r>
            <a:r>
              <a:rPr lang="it-CH" sz="2800" b="1" dirty="0">
                <a:solidFill>
                  <a:schemeClr val="bg1"/>
                </a:solidFill>
                <a:hlinkClick r:id="rId2"/>
              </a:rPr>
              <a:t>www.linkedin.com</a:t>
            </a:r>
            <a:r>
              <a:rPr lang="it-CH" sz="2800" b="1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it-CH" sz="2800" b="1" dirty="0">
                <a:solidFill>
                  <a:schemeClr val="bg1"/>
                </a:solidFill>
              </a:rPr>
              <a:t>Creare una rete di contatti per la ricerca di un posto di lavoro </a:t>
            </a:r>
          </a:p>
          <a:p>
            <a:pPr marL="0" indent="0">
              <a:buNone/>
            </a:pPr>
            <a:r>
              <a:rPr lang="it-CH" sz="2800" b="1" dirty="0">
                <a:solidFill>
                  <a:schemeClr val="bg1"/>
                </a:solidFill>
              </a:rPr>
              <a:t>Creare il proprio profilo </a:t>
            </a:r>
          </a:p>
          <a:p>
            <a:pPr marL="0" indent="0">
              <a:buNone/>
            </a:pPr>
            <a:r>
              <a:rPr lang="it-CH" sz="2800" b="1" dirty="0">
                <a:solidFill>
                  <a:schemeClr val="bg1"/>
                </a:solidFill>
              </a:rPr>
              <a:t>Cercare le offerte di lavoro pubblicate </a:t>
            </a:r>
            <a:endParaRPr lang="it-CH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CH" sz="2800" b="1" dirty="0" smtClean="0">
                <a:solidFill>
                  <a:schemeClr val="bg1"/>
                </a:solidFill>
              </a:rPr>
              <a:t>Pubblicano offerte di lavoro su: </a:t>
            </a:r>
            <a:endParaRPr lang="it-CH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CH" sz="2800" dirty="0" smtClean="0">
                <a:hlinkClick r:id="rId3"/>
              </a:rPr>
              <a:t>https</a:t>
            </a:r>
            <a:r>
              <a:rPr lang="it-CH" sz="2800" dirty="0">
                <a:hlinkClick r:id="rId3"/>
              </a:rPr>
              <a:t>://www.linkedin.com/jobs</a:t>
            </a:r>
            <a:r>
              <a:rPr lang="it-CH" sz="2800" dirty="0" smtClean="0">
                <a:hlinkClick r:id="rId3"/>
              </a:rPr>
              <a:t>/</a:t>
            </a:r>
            <a:r>
              <a:rPr lang="it-CH" sz="2800" dirty="0" smtClean="0"/>
              <a:t> </a:t>
            </a:r>
            <a:endParaRPr lang="it-CH" sz="2800" b="1" dirty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37" y="6177777"/>
            <a:ext cx="143827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0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337" y="1443927"/>
            <a:ext cx="3257550" cy="1162050"/>
          </a:xfrm>
        </p:spPr>
        <p:txBody>
          <a:bodyPr anchor="t" anchorCtr="0"/>
          <a:lstStyle/>
          <a:p>
            <a:r>
              <a:rPr lang="it-CH" sz="3200" dirty="0" err="1" smtClean="0">
                <a:solidFill>
                  <a:srgbClr val="CCFF66"/>
                </a:solidFill>
              </a:rPr>
              <a:t>Facebook</a:t>
            </a:r>
            <a:r>
              <a:rPr lang="it-CH" sz="3200" dirty="0" smtClean="0">
                <a:solidFill>
                  <a:srgbClr val="CCFF66"/>
                </a:solidFill>
              </a:rPr>
              <a:t>  </a:t>
            </a:r>
            <a:endParaRPr lang="it-CH" sz="3200" dirty="0">
              <a:solidFill>
                <a:srgbClr val="CCFF66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993366" y="1427357"/>
            <a:ext cx="6694098" cy="4750420"/>
          </a:xfrm>
        </p:spPr>
        <p:txBody>
          <a:bodyPr/>
          <a:lstStyle/>
          <a:p>
            <a:pPr marL="0" indent="0">
              <a:buNone/>
            </a:pPr>
            <a:r>
              <a:rPr lang="it-CH" sz="2800" b="1" dirty="0" smtClean="0">
                <a:hlinkClick r:id="rId2"/>
              </a:rPr>
              <a:t>www.facebook.com/groups/167846266630730/</a:t>
            </a:r>
            <a:r>
              <a:rPr lang="it-CH" sz="2800" b="1" dirty="0" smtClean="0"/>
              <a:t> </a:t>
            </a:r>
            <a:r>
              <a:rPr lang="it-CH" sz="2800" b="1" dirty="0" smtClean="0">
                <a:solidFill>
                  <a:schemeClr val="bg1"/>
                </a:solidFill>
              </a:rPr>
              <a:t> </a:t>
            </a:r>
            <a:endParaRPr lang="it-CH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CH" b="1" dirty="0" smtClean="0">
                <a:solidFill>
                  <a:schemeClr val="bg1"/>
                </a:solidFill>
              </a:rPr>
              <a:t>Gruppo privato: </a:t>
            </a:r>
            <a:endParaRPr lang="it-CH" dirty="0">
              <a:hlinkClick r:id="rId3"/>
            </a:endParaRPr>
          </a:p>
          <a:p>
            <a:pPr marL="0" indent="0">
              <a:buNone/>
            </a:pPr>
            <a:r>
              <a:rPr lang="it-CH" b="1" dirty="0" smtClean="0">
                <a:hlinkClick r:id="rId3"/>
              </a:rPr>
              <a:t>Offerte </a:t>
            </a:r>
            <a:r>
              <a:rPr lang="it-CH" b="1" dirty="0">
                <a:hlinkClick r:id="rId3"/>
              </a:rPr>
              <a:t>Lavoro - Ticino e Svizzera</a:t>
            </a:r>
            <a:endParaRPr lang="it-CH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CH" sz="2800" b="1" dirty="0" smtClean="0">
                <a:solidFill>
                  <a:schemeClr val="bg1"/>
                </a:solidFill>
              </a:rPr>
              <a:t>Cercare </a:t>
            </a:r>
            <a:r>
              <a:rPr lang="it-CH" sz="2800" b="1" dirty="0">
                <a:solidFill>
                  <a:schemeClr val="bg1"/>
                </a:solidFill>
              </a:rPr>
              <a:t>le offerte di lavoro pubblicate </a:t>
            </a:r>
            <a:r>
              <a:rPr lang="it-CH" sz="2800" b="1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it-CH" sz="2800" b="1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37" y="6177777"/>
            <a:ext cx="17526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3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337" y="1443927"/>
            <a:ext cx="3039844" cy="1162050"/>
          </a:xfrm>
        </p:spPr>
        <p:txBody>
          <a:bodyPr anchor="t" anchorCtr="0"/>
          <a:lstStyle/>
          <a:p>
            <a:r>
              <a:rPr lang="it-CH" sz="3200" dirty="0" smtClean="0">
                <a:solidFill>
                  <a:srgbClr val="CCFF66"/>
                </a:solidFill>
              </a:rPr>
              <a:t>Tirocinio, </a:t>
            </a:r>
            <a:br>
              <a:rPr lang="it-CH" sz="3200" dirty="0" smtClean="0">
                <a:solidFill>
                  <a:srgbClr val="CCFF66"/>
                </a:solidFill>
              </a:rPr>
            </a:br>
            <a:r>
              <a:rPr lang="it-CH" sz="3200" dirty="0" smtClean="0">
                <a:solidFill>
                  <a:srgbClr val="CCFF66"/>
                </a:solidFill>
              </a:rPr>
              <a:t>e poi? … </a:t>
            </a:r>
            <a:endParaRPr lang="it-CH" sz="3200" dirty="0">
              <a:solidFill>
                <a:srgbClr val="CCFF66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476445" y="1427357"/>
            <a:ext cx="5931080" cy="769433"/>
          </a:xfrm>
        </p:spPr>
        <p:txBody>
          <a:bodyPr/>
          <a:lstStyle/>
          <a:p>
            <a:pPr marL="0" indent="0">
              <a:buNone/>
            </a:pPr>
            <a:r>
              <a:rPr lang="it-CH" dirty="0">
                <a:solidFill>
                  <a:schemeClr val="bg1"/>
                </a:solidFill>
              </a:rPr>
              <a:t>Dopo un tirocinio ci sono molte possibilità: lavorare per mantenersi, mettersi in proprio, continuare a formarsi, andare all'estero o svolgere il servizio militare o civile. </a:t>
            </a:r>
            <a:endParaRPr lang="it-CH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CH" dirty="0" smtClean="0">
                <a:solidFill>
                  <a:schemeClr val="bg1"/>
                </a:solidFill>
                <a:hlinkClick r:id="rId2"/>
              </a:rPr>
              <a:t>www.orientamento.ch/dyn/show/8327</a:t>
            </a:r>
            <a:r>
              <a:rPr lang="it-CH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37" y="5689672"/>
            <a:ext cx="1737255" cy="93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3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337" y="1443927"/>
            <a:ext cx="3257550" cy="1162050"/>
          </a:xfrm>
        </p:spPr>
        <p:txBody>
          <a:bodyPr anchor="t" anchorCtr="0"/>
          <a:lstStyle/>
          <a:p>
            <a:r>
              <a:rPr lang="it-CH" sz="3200" dirty="0" smtClean="0">
                <a:solidFill>
                  <a:srgbClr val="CCFF66"/>
                </a:solidFill>
              </a:rPr>
              <a:t>Il ramo commerciale  </a:t>
            </a:r>
            <a:endParaRPr lang="it-CH" sz="3200" dirty="0">
              <a:solidFill>
                <a:srgbClr val="CCFF66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338424" y="1130060"/>
            <a:ext cx="6461184" cy="5047717"/>
          </a:xfrm>
        </p:spPr>
        <p:txBody>
          <a:bodyPr/>
          <a:lstStyle/>
          <a:p>
            <a:pPr marL="0" indent="0">
              <a:buNone/>
            </a:pPr>
            <a:r>
              <a:rPr lang="it-CH" sz="2800" b="1" dirty="0" smtClean="0">
                <a:solidFill>
                  <a:schemeClr val="bg1"/>
                </a:solidFill>
              </a:rPr>
              <a:t>Camera di Commercio Cantone Ticino: </a:t>
            </a:r>
            <a:r>
              <a:rPr lang="it-CH" sz="2800" b="1" dirty="0">
                <a:solidFill>
                  <a:schemeClr val="bg1"/>
                </a:solidFill>
              </a:rPr>
              <a:t/>
            </a:r>
            <a:br>
              <a:rPr lang="it-CH" sz="2800" b="1" dirty="0">
                <a:solidFill>
                  <a:schemeClr val="bg1"/>
                </a:solidFill>
              </a:rPr>
            </a:br>
            <a:r>
              <a:rPr lang="it-CH" sz="2800" b="1" dirty="0" smtClean="0">
                <a:solidFill>
                  <a:schemeClr val="bg1"/>
                </a:solidFill>
                <a:hlinkClick r:id="rId2"/>
              </a:rPr>
              <a:t>www.cc-ti.ch/associazioni</a:t>
            </a:r>
            <a:r>
              <a:rPr lang="it-CH" sz="2800" b="1" dirty="0" smtClean="0">
                <a:solidFill>
                  <a:schemeClr val="bg1"/>
                </a:solidFill>
              </a:rPr>
              <a:t> ; </a:t>
            </a:r>
          </a:p>
          <a:p>
            <a:pPr marL="0" indent="0">
              <a:buNone/>
            </a:pPr>
            <a:r>
              <a:rPr lang="it-CH" sz="2800" b="1" dirty="0" smtClean="0">
                <a:solidFill>
                  <a:schemeClr val="bg1"/>
                </a:solidFill>
              </a:rPr>
              <a:t>Società Impiegati di Commercio Ticino: </a:t>
            </a:r>
            <a:r>
              <a:rPr lang="it-CH" sz="2800" b="1" dirty="0">
                <a:solidFill>
                  <a:schemeClr val="bg1"/>
                </a:solidFill>
              </a:rPr>
              <a:t/>
            </a:r>
            <a:br>
              <a:rPr lang="it-CH" sz="2800" b="1" dirty="0">
                <a:solidFill>
                  <a:schemeClr val="bg1"/>
                </a:solidFill>
              </a:rPr>
            </a:br>
            <a:r>
              <a:rPr lang="it-CH" sz="2800" b="1" dirty="0" smtClean="0">
                <a:solidFill>
                  <a:schemeClr val="bg1"/>
                </a:solidFill>
                <a:hlinkClick r:id="rId3"/>
              </a:rPr>
              <a:t>www.sicticino.ch/community/affiliazione/giovani-diplomati</a:t>
            </a:r>
            <a:r>
              <a:rPr lang="it-CH" sz="2800" b="1" dirty="0" smtClean="0">
                <a:solidFill>
                  <a:schemeClr val="bg1"/>
                </a:solidFill>
              </a:rPr>
              <a:t> ; </a:t>
            </a:r>
          </a:p>
          <a:p>
            <a:pPr marL="0" indent="0">
              <a:buNone/>
            </a:pPr>
            <a:r>
              <a:rPr lang="it-CH" sz="2800" b="1" dirty="0" err="1" smtClean="0">
                <a:solidFill>
                  <a:schemeClr val="bg1"/>
                </a:solidFill>
              </a:rPr>
              <a:t>Schwizer</a:t>
            </a:r>
            <a:r>
              <a:rPr lang="it-CH" sz="2800" b="1" dirty="0" smtClean="0">
                <a:solidFill>
                  <a:schemeClr val="bg1"/>
                </a:solidFill>
              </a:rPr>
              <a:t> Industrie- und </a:t>
            </a:r>
            <a:r>
              <a:rPr lang="it-CH" sz="2800" b="1" dirty="0" err="1" smtClean="0">
                <a:solidFill>
                  <a:schemeClr val="bg1"/>
                </a:solidFill>
              </a:rPr>
              <a:t>Handelskammer</a:t>
            </a:r>
            <a:r>
              <a:rPr lang="it-CH" sz="2800" b="1" dirty="0">
                <a:solidFill>
                  <a:schemeClr val="bg1"/>
                </a:solidFill>
              </a:rPr>
              <a:t>: </a:t>
            </a:r>
            <a:r>
              <a:rPr lang="it-CH" sz="2800" b="1" dirty="0" smtClean="0">
                <a:solidFill>
                  <a:schemeClr val="bg1"/>
                </a:solidFill>
                <a:hlinkClick r:id="rId4"/>
              </a:rPr>
              <a:t>www.sihk.ch</a:t>
            </a:r>
            <a:r>
              <a:rPr lang="it-CH" sz="2800" b="1" dirty="0" smtClean="0">
                <a:solidFill>
                  <a:schemeClr val="bg1"/>
                </a:solidFill>
              </a:rPr>
              <a:t> ; </a:t>
            </a:r>
          </a:p>
          <a:p>
            <a:pPr marL="0" indent="0">
              <a:buNone/>
            </a:pPr>
            <a:r>
              <a:rPr lang="it-CH" sz="2800" b="1" dirty="0" smtClean="0">
                <a:solidFill>
                  <a:schemeClr val="bg1"/>
                </a:solidFill>
                <a:hlinkClick r:id="rId5"/>
              </a:rPr>
              <a:t>Aziende formatrici come Impiegati di commercio AFC</a:t>
            </a:r>
            <a:r>
              <a:rPr lang="it-CH" sz="2800" b="1" dirty="0" smtClean="0">
                <a:solidFill>
                  <a:schemeClr val="bg1"/>
                </a:solidFill>
              </a:rPr>
              <a:t> ; </a:t>
            </a:r>
          </a:p>
          <a:p>
            <a:pPr marL="0" indent="0">
              <a:buNone/>
            </a:pPr>
            <a:r>
              <a:rPr lang="it-CH" b="1" dirty="0" smtClean="0">
                <a:hlinkClick r:id="rId6"/>
              </a:rPr>
              <a:t>Le aziende </a:t>
            </a:r>
            <a:r>
              <a:rPr lang="it-CH" b="1" dirty="0">
                <a:hlinkClick r:id="rId6"/>
              </a:rPr>
              <a:t>formatrici della </a:t>
            </a:r>
            <a:r>
              <a:rPr lang="it-CH" b="1" dirty="0" smtClean="0">
                <a:hlinkClick r:id="rId6"/>
              </a:rPr>
              <a:t>Rete ARAF</a:t>
            </a:r>
            <a:r>
              <a:rPr lang="it-CH" b="1" dirty="0" smtClean="0"/>
              <a:t> </a:t>
            </a:r>
            <a:r>
              <a:rPr lang="it-CH" b="1" dirty="0" smtClean="0">
                <a:solidFill>
                  <a:schemeClr val="bg1"/>
                </a:solidFill>
              </a:rPr>
              <a:t>. </a:t>
            </a:r>
            <a:endParaRPr lang="it-CH" sz="2800" b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37" y="5189726"/>
            <a:ext cx="1702750" cy="149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93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337" y="1443927"/>
            <a:ext cx="2014040" cy="2226736"/>
          </a:xfrm>
        </p:spPr>
        <p:txBody>
          <a:bodyPr anchor="t" anchorCtr="0"/>
          <a:lstStyle/>
          <a:p>
            <a:r>
              <a:rPr lang="it-CH" sz="3200" dirty="0" smtClean="0">
                <a:solidFill>
                  <a:srgbClr val="CCFF66"/>
                </a:solidFill>
              </a:rPr>
              <a:t>Programmi </a:t>
            </a:r>
            <a:r>
              <a:rPr lang="it-CH" sz="3200" dirty="0">
                <a:solidFill>
                  <a:srgbClr val="CCFF66"/>
                </a:solidFill>
              </a:rPr>
              <a:t>d’aiuto per la ricerca d’impiego per giovani 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181498" y="1138688"/>
            <a:ext cx="7721328" cy="5719312"/>
          </a:xfrm>
        </p:spPr>
        <p:txBody>
          <a:bodyPr/>
          <a:lstStyle/>
          <a:p>
            <a:pPr marL="0" indent="0">
              <a:buNone/>
            </a:pPr>
            <a:r>
              <a:rPr lang="it-CH" sz="2800" b="1" dirty="0">
                <a:solidFill>
                  <a:schemeClr val="bg1"/>
                </a:solidFill>
              </a:rPr>
              <a:t>Progetto ARI - Apprendisti Ricerca Impiego dopo il tirocinio: </a:t>
            </a:r>
            <a:r>
              <a:rPr lang="it-CH" sz="2800" u="sng" dirty="0">
                <a:solidFill>
                  <a:schemeClr val="bg1"/>
                </a:solidFill>
              </a:rPr>
              <a:t>https://m4.ti.ch/fileadmin/DECS/DFP/centrieservizi/ARI/download/2013_ARI_materiali_consulenti.pdf</a:t>
            </a:r>
            <a:r>
              <a:rPr lang="it-CH" sz="2800" dirty="0" smtClean="0">
                <a:solidFill>
                  <a:schemeClr val="bg1"/>
                </a:solidFill>
              </a:rPr>
              <a:t> </a:t>
            </a:r>
            <a:r>
              <a:rPr lang="it-CH" sz="2800" b="1" dirty="0">
                <a:solidFill>
                  <a:schemeClr val="bg1"/>
                </a:solidFill>
              </a:rPr>
              <a:t>; </a:t>
            </a:r>
          </a:p>
          <a:p>
            <a:pPr marL="0" indent="0">
              <a:buNone/>
            </a:pPr>
            <a:r>
              <a:rPr lang="it-CH" sz="2800" b="1" dirty="0" smtClean="0">
                <a:solidFill>
                  <a:schemeClr val="bg1"/>
                </a:solidFill>
              </a:rPr>
              <a:t>CT2 Programma </a:t>
            </a:r>
            <a:r>
              <a:rPr lang="it-CH" sz="2800" b="1" dirty="0">
                <a:solidFill>
                  <a:schemeClr val="bg1"/>
                </a:solidFill>
              </a:rPr>
              <a:t>d’aiuto nella ricerca di lavoro per giovani: </a:t>
            </a:r>
            <a:r>
              <a:rPr lang="it-CH" sz="2800" dirty="0" smtClean="0">
                <a:solidFill>
                  <a:schemeClr val="bg1"/>
                </a:solidFill>
                <a:hlinkClick r:id="rId2"/>
              </a:rPr>
              <a:t>www.sos-ti.ch/files/2020-2022-CT2-flyer-Coaching-per-giovani.pdf</a:t>
            </a:r>
            <a:r>
              <a:rPr lang="it-CH" sz="2800" b="1" dirty="0" smtClean="0">
                <a:solidFill>
                  <a:schemeClr val="bg1"/>
                </a:solidFill>
              </a:rPr>
              <a:t> ; </a:t>
            </a:r>
            <a:endParaRPr lang="it-CH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CH" sz="2800" b="1" dirty="0" smtClean="0">
                <a:solidFill>
                  <a:schemeClr val="bg1"/>
                </a:solidFill>
              </a:rPr>
              <a:t>18-24</a:t>
            </a:r>
            <a:r>
              <a:rPr lang="it-CH" sz="2800" b="1" dirty="0">
                <a:solidFill>
                  <a:schemeClr val="bg1"/>
                </a:solidFill>
              </a:rPr>
              <a:t>: Progetto per i giovani che vogliono entrare nel mondo del lavoro (solo Ticino): </a:t>
            </a:r>
            <a:r>
              <a:rPr lang="it-CH" sz="2800" u="sng" dirty="0">
                <a:solidFill>
                  <a:schemeClr val="bg1"/>
                </a:solidFill>
                <a:hlinkClick r:id="rId3"/>
              </a:rPr>
              <a:t>www.18-24.ch</a:t>
            </a:r>
            <a:r>
              <a:rPr lang="it-CH" sz="2800" b="1" dirty="0">
                <a:solidFill>
                  <a:schemeClr val="bg1"/>
                </a:solidFill>
              </a:rPr>
              <a:t> ;  </a:t>
            </a:r>
            <a:endParaRPr lang="it-CH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CH" sz="2800" b="1" dirty="0" smtClean="0">
                <a:solidFill>
                  <a:schemeClr val="bg1"/>
                </a:solidFill>
              </a:rPr>
              <a:t>Carica la tua candidatura online: </a:t>
            </a:r>
            <a:r>
              <a:rPr lang="it-CH" sz="2800" b="1" dirty="0" smtClean="0">
                <a:hlinkClick r:id="rId4"/>
              </a:rPr>
              <a:t>www.18-24.ch/progetto1824/index.php/App_controller/load_login/</a:t>
            </a:r>
            <a:r>
              <a:rPr lang="it-CH" sz="2800" b="1" dirty="0" smtClean="0"/>
              <a:t> </a:t>
            </a:r>
            <a:endParaRPr lang="it-CH" sz="2800" b="1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337" y="5689672"/>
            <a:ext cx="1737255" cy="93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3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443927"/>
            <a:ext cx="2364377" cy="2226736"/>
          </a:xfrm>
        </p:spPr>
        <p:txBody>
          <a:bodyPr anchor="t" anchorCtr="0"/>
          <a:lstStyle/>
          <a:p>
            <a:r>
              <a:rPr lang="it-CH" sz="3200" dirty="0" smtClean="0">
                <a:solidFill>
                  <a:srgbClr val="CCFF66"/>
                </a:solidFill>
              </a:rPr>
              <a:t>Formazione continua professionale  </a:t>
            </a:r>
            <a:endParaRPr lang="it-CH" sz="3200" dirty="0">
              <a:solidFill>
                <a:srgbClr val="CCFF66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181498" y="1138688"/>
            <a:ext cx="7721328" cy="5719312"/>
          </a:xfrm>
        </p:spPr>
        <p:txBody>
          <a:bodyPr/>
          <a:lstStyle/>
          <a:p>
            <a:pPr marL="0" indent="0">
              <a:buNone/>
            </a:pPr>
            <a:r>
              <a:rPr lang="it-CH" sz="2500" b="1" dirty="0" smtClean="0">
                <a:solidFill>
                  <a:schemeClr val="bg1"/>
                </a:solidFill>
              </a:rPr>
              <a:t>Brevi Seminari Informativi e Consulenze: </a:t>
            </a:r>
            <a:r>
              <a:rPr lang="it-CH" sz="2500" u="sng" dirty="0" smtClean="0">
                <a:solidFill>
                  <a:schemeClr val="bg1"/>
                </a:solidFill>
              </a:rPr>
              <a:t>www.cittadeimestieri.ti.ch/lagenda</a:t>
            </a:r>
            <a:r>
              <a:rPr lang="it-CH" sz="2500" dirty="0" smtClean="0">
                <a:solidFill>
                  <a:schemeClr val="bg1"/>
                </a:solidFill>
              </a:rPr>
              <a:t> </a:t>
            </a:r>
            <a:r>
              <a:rPr lang="it-CH" sz="2500" b="1" dirty="0">
                <a:solidFill>
                  <a:schemeClr val="bg1"/>
                </a:solidFill>
              </a:rPr>
              <a:t>; </a:t>
            </a:r>
            <a:endParaRPr lang="it-CH" sz="25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CH" sz="2500" b="1" dirty="0" smtClean="0">
                <a:solidFill>
                  <a:schemeClr val="bg1"/>
                </a:solidFill>
              </a:rPr>
              <a:t>Formazione superiore: </a:t>
            </a:r>
            <a:r>
              <a:rPr lang="it-CH" sz="2500" dirty="0" smtClean="0">
                <a:solidFill>
                  <a:schemeClr val="bg1"/>
                </a:solidFill>
                <a:hlinkClick r:id="rId2"/>
              </a:rPr>
              <a:t>www.orientamento.ch</a:t>
            </a:r>
            <a:r>
              <a:rPr lang="it-CH" sz="2500" dirty="0" smtClean="0">
                <a:solidFill>
                  <a:schemeClr val="bg1"/>
                </a:solidFill>
              </a:rPr>
              <a:t> </a:t>
            </a:r>
            <a:r>
              <a:rPr lang="it-CH" sz="2500" b="1" dirty="0" smtClean="0">
                <a:solidFill>
                  <a:schemeClr val="bg1"/>
                </a:solidFill>
              </a:rPr>
              <a:t>; </a:t>
            </a:r>
            <a:endParaRPr lang="it-CH" sz="2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CH" sz="2500" b="1" dirty="0" smtClean="0">
                <a:solidFill>
                  <a:schemeClr val="bg1"/>
                </a:solidFill>
              </a:rPr>
              <a:t>Quadro nazionale qualifiche formazione professionale </a:t>
            </a:r>
            <a:r>
              <a:rPr lang="it-CH" sz="2500" dirty="0" smtClean="0">
                <a:solidFill>
                  <a:schemeClr val="bg1"/>
                </a:solidFill>
              </a:rPr>
              <a:t>(richiedere complemento diploma mobilità extra-Svizzera)</a:t>
            </a:r>
            <a:r>
              <a:rPr lang="it-CH" sz="2500" b="1" dirty="0" smtClean="0">
                <a:solidFill>
                  <a:schemeClr val="bg1"/>
                </a:solidFill>
              </a:rPr>
              <a:t>: </a:t>
            </a:r>
            <a:r>
              <a:rPr lang="it-CH" sz="2500" dirty="0" smtClean="0">
                <a:solidFill>
                  <a:schemeClr val="bg1"/>
                </a:solidFill>
                <a:hlinkClick r:id="rId3"/>
              </a:rPr>
              <a:t>www.sbfi.admin.ch/sbfi/it/home/formazione/mobilita/qnq-formazione-professionale.html</a:t>
            </a:r>
            <a:r>
              <a:rPr lang="it-CH" sz="2500" dirty="0" smtClean="0">
                <a:solidFill>
                  <a:schemeClr val="bg1"/>
                </a:solidFill>
              </a:rPr>
              <a:t> </a:t>
            </a:r>
            <a:r>
              <a:rPr lang="it-CH" sz="2500" b="1" dirty="0">
                <a:solidFill>
                  <a:schemeClr val="bg1"/>
                </a:solidFill>
              </a:rPr>
              <a:t>; </a:t>
            </a:r>
          </a:p>
          <a:p>
            <a:pPr marL="0" indent="0">
              <a:buNone/>
            </a:pPr>
            <a:r>
              <a:rPr lang="it-CH" sz="2500" b="1" dirty="0" smtClean="0">
                <a:solidFill>
                  <a:schemeClr val="bg1"/>
                </a:solidFill>
              </a:rPr>
              <a:t>Lingue e stage all’estero - </a:t>
            </a:r>
            <a:r>
              <a:rPr lang="it-CH" sz="2500" b="1" dirty="0" err="1" smtClean="0">
                <a:solidFill>
                  <a:schemeClr val="bg1"/>
                </a:solidFill>
              </a:rPr>
              <a:t>Swissmobility</a:t>
            </a:r>
            <a:r>
              <a:rPr lang="it-CH" sz="2500" b="1" dirty="0" smtClean="0">
                <a:solidFill>
                  <a:schemeClr val="bg1"/>
                </a:solidFill>
              </a:rPr>
              <a:t>: </a:t>
            </a:r>
            <a:r>
              <a:rPr lang="it-CH" sz="2500" dirty="0" smtClean="0">
                <a:solidFill>
                  <a:schemeClr val="bg1"/>
                </a:solidFill>
                <a:hlinkClick r:id="rId4"/>
              </a:rPr>
              <a:t>www4.ti.ch/decs/dfp/lse/servizi-lse</a:t>
            </a:r>
            <a:r>
              <a:rPr lang="it-CH" sz="2500" dirty="0" smtClean="0">
                <a:solidFill>
                  <a:schemeClr val="bg1"/>
                </a:solidFill>
              </a:rPr>
              <a:t> </a:t>
            </a:r>
            <a:r>
              <a:rPr lang="it-CH" sz="2500" b="1" dirty="0">
                <a:solidFill>
                  <a:schemeClr val="bg1"/>
                </a:solidFill>
              </a:rPr>
              <a:t>; </a:t>
            </a:r>
          </a:p>
          <a:p>
            <a:pPr marL="0" indent="0">
              <a:buNone/>
            </a:pPr>
            <a:r>
              <a:rPr lang="it-CH" sz="2500" b="1" dirty="0" smtClean="0">
                <a:solidFill>
                  <a:schemeClr val="bg1"/>
                </a:solidFill>
              </a:rPr>
              <a:t>IC e globalizzazione, digitalizzazione, industria 4.0: </a:t>
            </a:r>
            <a:r>
              <a:rPr lang="it-CH" sz="2500" dirty="0" smtClean="0">
                <a:solidFill>
                  <a:schemeClr val="bg1"/>
                </a:solidFill>
                <a:hlinkClick r:id="rId5"/>
              </a:rPr>
              <a:t>www.skkab.ch/it/informazione-professionale/discoveryourfuture</a:t>
            </a:r>
            <a:r>
              <a:rPr lang="it-CH" sz="2500" dirty="0" smtClean="0">
                <a:solidFill>
                  <a:schemeClr val="bg1"/>
                </a:solidFill>
              </a:rPr>
              <a:t> </a:t>
            </a:r>
            <a:r>
              <a:rPr lang="it-CH" sz="2500" b="1" dirty="0" smtClean="0">
                <a:solidFill>
                  <a:schemeClr val="bg1"/>
                </a:solidFill>
              </a:rPr>
              <a:t>;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337" y="5689672"/>
            <a:ext cx="1737255" cy="93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7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337" y="1443927"/>
            <a:ext cx="3257550" cy="1162050"/>
          </a:xfrm>
        </p:spPr>
        <p:txBody>
          <a:bodyPr anchor="t" anchorCtr="0"/>
          <a:lstStyle/>
          <a:p>
            <a:r>
              <a:rPr lang="it-CH" sz="3200" dirty="0" smtClean="0">
                <a:solidFill>
                  <a:srgbClr val="CCFF66"/>
                </a:solidFill>
              </a:rPr>
              <a:t>Candidature elettroniche </a:t>
            </a:r>
            <a:br>
              <a:rPr lang="it-CH" sz="3200" dirty="0" smtClean="0">
                <a:solidFill>
                  <a:srgbClr val="CCFF66"/>
                </a:solidFill>
              </a:rPr>
            </a:br>
            <a:r>
              <a:rPr lang="it-CH" sz="3200" dirty="0" smtClean="0">
                <a:solidFill>
                  <a:srgbClr val="CCFF66"/>
                </a:solidFill>
              </a:rPr>
              <a:t>presso </a:t>
            </a:r>
            <a:br>
              <a:rPr lang="it-CH" sz="3200" dirty="0" smtClean="0">
                <a:solidFill>
                  <a:srgbClr val="CCFF66"/>
                </a:solidFill>
              </a:rPr>
            </a:br>
            <a:r>
              <a:rPr lang="it-CH" sz="3200" dirty="0" smtClean="0">
                <a:solidFill>
                  <a:srgbClr val="CCFF66"/>
                </a:solidFill>
              </a:rPr>
              <a:t>SBB </a:t>
            </a:r>
            <a:r>
              <a:rPr lang="it-CH" sz="3200" dirty="0">
                <a:solidFill>
                  <a:srgbClr val="CCFF66"/>
                </a:solidFill>
              </a:rPr>
              <a:t>CFF FFS 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435531" y="1136469"/>
            <a:ext cx="6467294" cy="5041308"/>
          </a:xfrm>
        </p:spPr>
        <p:txBody>
          <a:bodyPr/>
          <a:lstStyle/>
          <a:p>
            <a:pPr marL="0" indent="0">
              <a:buNone/>
            </a:pPr>
            <a:r>
              <a:rPr lang="it-CH" sz="2800" b="1" dirty="0">
                <a:solidFill>
                  <a:schemeClr val="bg1"/>
                </a:solidFill>
              </a:rPr>
              <a:t>Annuncio online di Candidature </a:t>
            </a:r>
            <a:r>
              <a:rPr lang="it-CH" sz="2800" b="1" dirty="0" smtClean="0">
                <a:solidFill>
                  <a:schemeClr val="bg1"/>
                </a:solidFill>
              </a:rPr>
              <a:t>presso </a:t>
            </a:r>
            <a:r>
              <a:rPr lang="it-CH" sz="2800" b="1" dirty="0">
                <a:solidFill>
                  <a:schemeClr val="bg1"/>
                </a:solidFill>
              </a:rPr>
              <a:t>le SBB CFF FFS: </a:t>
            </a:r>
            <a:r>
              <a:rPr lang="it-CH" sz="2800" u="sng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it-CH" sz="2800" u="sng" dirty="0" smtClean="0">
                <a:solidFill>
                  <a:schemeClr val="bg1"/>
                </a:solidFill>
                <a:hlinkClick r:id="rId2"/>
              </a:rPr>
              <a:t>company.sbb.ch/it/impieghi-carriera/jobs/posti-liberi.html</a:t>
            </a:r>
            <a:r>
              <a:rPr lang="it-CH" sz="2800" u="sng" dirty="0" smtClean="0">
                <a:solidFill>
                  <a:schemeClr val="bg1"/>
                </a:solidFill>
              </a:rPr>
              <a:t>  </a:t>
            </a:r>
            <a:endParaRPr lang="it-CH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CH" sz="2800" b="1" dirty="0" smtClean="0">
                <a:solidFill>
                  <a:schemeClr val="bg1"/>
                </a:solidFill>
              </a:rPr>
              <a:t>Seconde </a:t>
            </a:r>
            <a:r>
              <a:rPr lang="it-CH" sz="2800" b="1" dirty="0">
                <a:solidFill>
                  <a:schemeClr val="bg1"/>
                </a:solidFill>
              </a:rPr>
              <a:t>formazioni nel mondo </a:t>
            </a:r>
            <a:r>
              <a:rPr lang="it-CH" sz="2800" b="1" dirty="0" smtClean="0">
                <a:solidFill>
                  <a:schemeClr val="bg1"/>
                </a:solidFill>
              </a:rPr>
              <a:t>ferroviario: </a:t>
            </a:r>
            <a:r>
              <a:rPr lang="it-CH" sz="2800" dirty="0" smtClean="0">
                <a:solidFill>
                  <a:schemeClr val="bg1"/>
                </a:solidFill>
                <a:hlinkClick r:id="rId3"/>
              </a:rPr>
              <a:t>https</a:t>
            </a:r>
            <a:r>
              <a:rPr lang="it-CH" sz="2800" dirty="0">
                <a:solidFill>
                  <a:schemeClr val="bg1"/>
                </a:solidFill>
                <a:hlinkClick r:id="rId3"/>
              </a:rPr>
              <a:t>://company.sbb.ch/it/impieghi-carriera/metti-in-movimento-la-svizzera-insieme-a-noi/ferrovia.html</a:t>
            </a:r>
            <a:r>
              <a:rPr lang="it-CH" sz="2800" dirty="0">
                <a:solidFill>
                  <a:schemeClr val="bg1"/>
                </a:solidFill>
              </a:rPr>
              <a:t> </a:t>
            </a:r>
            <a:r>
              <a:rPr lang="it-CH" sz="900" b="1" dirty="0" smtClean="0">
                <a:solidFill>
                  <a:schemeClr val="bg1"/>
                </a:solidFill>
              </a:rPr>
              <a:t> </a:t>
            </a:r>
            <a:endParaRPr lang="it-CH" sz="9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CH" sz="2800" b="1" dirty="0" smtClean="0">
                <a:solidFill>
                  <a:schemeClr val="bg1"/>
                </a:solidFill>
              </a:rPr>
              <a:t>Posti di lavoro presso le imprese di trasporto pubblicate su Unione dei Trasporti Pubblici</a:t>
            </a:r>
            <a:r>
              <a:rPr lang="it-CH" sz="2800" b="1" dirty="0">
                <a:solidFill>
                  <a:schemeClr val="bg1"/>
                </a:solidFill>
              </a:rPr>
              <a:t>: </a:t>
            </a:r>
            <a:r>
              <a:rPr lang="it-CH" sz="2800" dirty="0">
                <a:solidFill>
                  <a:schemeClr val="bg1"/>
                </a:solidFill>
                <a:hlinkClick r:id="rId4"/>
              </a:rPr>
              <a:t>https://</a:t>
            </a:r>
            <a:r>
              <a:rPr lang="it-CH" sz="2800" dirty="0" smtClean="0">
                <a:solidFill>
                  <a:schemeClr val="bg1"/>
                </a:solidFill>
                <a:hlinkClick r:id="rId4"/>
              </a:rPr>
              <a:t>www.voev.ch/de/Service/Stellenboerse</a:t>
            </a:r>
            <a:r>
              <a:rPr lang="it-CH" sz="2800" dirty="0" smtClean="0">
                <a:solidFill>
                  <a:schemeClr val="bg1"/>
                </a:solidFill>
              </a:rPr>
              <a:t> </a:t>
            </a:r>
            <a:endParaRPr lang="it-CH" sz="2800" dirty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337" y="6364748"/>
            <a:ext cx="1754508" cy="29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2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337" y="1443927"/>
            <a:ext cx="3257550" cy="1162050"/>
          </a:xfrm>
        </p:spPr>
        <p:txBody>
          <a:bodyPr anchor="t" anchorCtr="0"/>
          <a:lstStyle/>
          <a:p>
            <a:r>
              <a:rPr lang="it-CH" sz="3200" dirty="0" smtClean="0">
                <a:solidFill>
                  <a:srgbClr val="CCFF66"/>
                </a:solidFill>
              </a:rPr>
              <a:t>Scelta e </a:t>
            </a:r>
            <a:br>
              <a:rPr lang="it-CH" sz="3200" dirty="0" smtClean="0">
                <a:solidFill>
                  <a:srgbClr val="CCFF66"/>
                </a:solidFill>
              </a:rPr>
            </a:br>
            <a:r>
              <a:rPr lang="it-CH" sz="3200" dirty="0" smtClean="0">
                <a:solidFill>
                  <a:srgbClr val="CCFF66"/>
                </a:solidFill>
              </a:rPr>
              <a:t>Newsletter </a:t>
            </a:r>
            <a:r>
              <a:rPr lang="it-CH" sz="3200" dirty="0">
                <a:solidFill>
                  <a:srgbClr val="CCFF66"/>
                </a:solidFill>
              </a:rPr>
              <a:t>dei posti di lavoro </a:t>
            </a:r>
            <a:r>
              <a:rPr lang="it-CH" sz="3200" dirty="0" smtClean="0">
                <a:solidFill>
                  <a:srgbClr val="CCFF66"/>
                </a:solidFill>
              </a:rPr>
              <a:t/>
            </a:r>
            <a:br>
              <a:rPr lang="it-CH" sz="3200" dirty="0" smtClean="0">
                <a:solidFill>
                  <a:srgbClr val="CCFF66"/>
                </a:solidFill>
              </a:rPr>
            </a:br>
            <a:r>
              <a:rPr lang="it-CH" sz="3200" dirty="0" smtClean="0">
                <a:solidFill>
                  <a:srgbClr val="CCFF66"/>
                </a:solidFill>
              </a:rPr>
              <a:t>SBB </a:t>
            </a:r>
            <a:r>
              <a:rPr lang="it-CH" sz="3200" dirty="0">
                <a:solidFill>
                  <a:srgbClr val="CCFF66"/>
                </a:solidFill>
              </a:rPr>
              <a:t>CFF FFS 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557239" y="1427357"/>
            <a:ext cx="5850286" cy="769433"/>
          </a:xfrm>
        </p:spPr>
        <p:txBody>
          <a:bodyPr/>
          <a:lstStyle/>
          <a:p>
            <a:pPr marL="0" indent="0">
              <a:buNone/>
            </a:pPr>
            <a:r>
              <a:rPr lang="it-CH" b="1" dirty="0">
                <a:solidFill>
                  <a:schemeClr val="bg1"/>
                </a:solidFill>
              </a:rPr>
              <a:t>Trovate </a:t>
            </a:r>
            <a:r>
              <a:rPr lang="it-CH" b="1" dirty="0" smtClean="0">
                <a:solidFill>
                  <a:schemeClr val="bg1"/>
                </a:solidFill>
              </a:rPr>
              <a:t>il </a:t>
            </a:r>
            <a:r>
              <a:rPr lang="it-CH" b="1" dirty="0">
                <a:solidFill>
                  <a:schemeClr val="bg1"/>
                </a:solidFill>
              </a:rPr>
              <a:t>lavoro giusto per </a:t>
            </a:r>
            <a:r>
              <a:rPr lang="it-CH" b="1" dirty="0" smtClean="0">
                <a:solidFill>
                  <a:schemeClr val="bg1"/>
                </a:solidFill>
              </a:rPr>
              <a:t>voi</a:t>
            </a:r>
            <a:r>
              <a:rPr lang="it-CH" sz="2800" b="1" dirty="0" smtClean="0">
                <a:solidFill>
                  <a:schemeClr val="bg1"/>
                </a:solidFill>
              </a:rPr>
              <a:t>: </a:t>
            </a:r>
            <a:r>
              <a:rPr lang="it-CH" u="sng" dirty="0">
                <a:hlinkClick r:id="rId2"/>
              </a:rPr>
              <a:t>https://company.sbb.ch/it/impieghi-carriera/posti-liberi/job-finder.html</a:t>
            </a:r>
            <a:r>
              <a:rPr lang="it-CH" dirty="0"/>
              <a:t> </a:t>
            </a:r>
            <a:endParaRPr lang="it-CH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CH" sz="2800" b="1" dirty="0">
                <a:solidFill>
                  <a:schemeClr val="bg1"/>
                </a:solidFill>
              </a:rPr>
              <a:t>Annunciarsi alla Newsletter Jobs di FFS </a:t>
            </a:r>
            <a:r>
              <a:rPr lang="it-CH" sz="2800" dirty="0">
                <a:solidFill>
                  <a:schemeClr val="bg1"/>
                </a:solidFill>
              </a:rPr>
              <a:t>(</a:t>
            </a:r>
            <a:r>
              <a:rPr lang="it-CH" sz="2800" b="1" dirty="0">
                <a:solidFill>
                  <a:schemeClr val="bg1"/>
                </a:solidFill>
              </a:rPr>
              <a:t>esterni</a:t>
            </a:r>
            <a:r>
              <a:rPr lang="it-CH" sz="2800" dirty="0">
                <a:solidFill>
                  <a:schemeClr val="bg1"/>
                </a:solidFill>
              </a:rPr>
              <a:t>): </a:t>
            </a:r>
            <a:r>
              <a:rPr lang="it-CH" dirty="0">
                <a:solidFill>
                  <a:schemeClr val="bg1"/>
                </a:solidFill>
                <a:hlinkClick r:id="rId3"/>
              </a:rPr>
              <a:t>https://company.sbb.ch/de/jobs-karriere/offene-stellen/job-suche.html</a:t>
            </a:r>
            <a:r>
              <a:rPr lang="it-CH" dirty="0">
                <a:solidFill>
                  <a:schemeClr val="bg1"/>
                </a:solidFill>
              </a:rPr>
              <a:t>  </a:t>
            </a:r>
          </a:p>
          <a:p>
            <a:pPr marL="0" indent="0">
              <a:buNone/>
            </a:pPr>
            <a:r>
              <a:rPr lang="it-CH" dirty="0" smtClean="0">
                <a:solidFill>
                  <a:schemeClr val="bg1"/>
                </a:solidFill>
              </a:rPr>
              <a:t> </a:t>
            </a:r>
            <a:endParaRPr lang="it-CH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CH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CH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CH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CH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CH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CH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CH" sz="2000" i="1" dirty="0" smtClean="0">
                <a:solidFill>
                  <a:schemeClr val="bg1"/>
                </a:solidFill>
              </a:rPr>
              <a:t>Vale anche per le signore…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37" y="6252432"/>
            <a:ext cx="1745882" cy="2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7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337" y="1443927"/>
            <a:ext cx="3257550" cy="1162050"/>
          </a:xfrm>
        </p:spPr>
        <p:txBody>
          <a:bodyPr anchor="t" anchorCtr="0"/>
          <a:lstStyle/>
          <a:p>
            <a:r>
              <a:rPr lang="it-CH" sz="3200" dirty="0" smtClean="0">
                <a:solidFill>
                  <a:srgbClr val="CCFF66"/>
                </a:solidFill>
              </a:rPr>
              <a:t>Le seconde </a:t>
            </a:r>
            <a:br>
              <a:rPr lang="it-CH" sz="3200" dirty="0" smtClean="0">
                <a:solidFill>
                  <a:srgbClr val="CCFF66"/>
                </a:solidFill>
              </a:rPr>
            </a:br>
            <a:r>
              <a:rPr lang="it-CH" sz="3200" dirty="0" smtClean="0">
                <a:solidFill>
                  <a:srgbClr val="CCFF66"/>
                </a:solidFill>
              </a:rPr>
              <a:t>formazioni </a:t>
            </a:r>
            <a:br>
              <a:rPr lang="it-CH" sz="3200" dirty="0" smtClean="0">
                <a:solidFill>
                  <a:srgbClr val="CCFF66"/>
                </a:solidFill>
              </a:rPr>
            </a:br>
            <a:r>
              <a:rPr lang="it-CH" sz="3200" dirty="0" smtClean="0">
                <a:solidFill>
                  <a:srgbClr val="CCFF66"/>
                </a:solidFill>
              </a:rPr>
              <a:t>presso </a:t>
            </a:r>
            <a:br>
              <a:rPr lang="it-CH" sz="3200" dirty="0" smtClean="0">
                <a:solidFill>
                  <a:srgbClr val="CCFF66"/>
                </a:solidFill>
              </a:rPr>
            </a:br>
            <a:r>
              <a:rPr lang="it-CH" sz="3200" dirty="0" smtClean="0">
                <a:solidFill>
                  <a:srgbClr val="CCFF66"/>
                </a:solidFill>
              </a:rPr>
              <a:t>SBB </a:t>
            </a:r>
            <a:r>
              <a:rPr lang="it-CH" sz="3200" dirty="0">
                <a:solidFill>
                  <a:srgbClr val="CCFF66"/>
                </a:solidFill>
              </a:rPr>
              <a:t>CFF </a:t>
            </a:r>
            <a:r>
              <a:rPr lang="it-CH" sz="3200" dirty="0" smtClean="0">
                <a:solidFill>
                  <a:srgbClr val="CCFF66"/>
                </a:solidFill>
              </a:rPr>
              <a:t>FFS </a:t>
            </a:r>
            <a:r>
              <a:rPr lang="it-CH" sz="3200" dirty="0">
                <a:solidFill>
                  <a:srgbClr val="CCFF66"/>
                </a:solidFill>
              </a:rPr>
              <a:t/>
            </a:r>
            <a:br>
              <a:rPr lang="it-CH" sz="3200" dirty="0">
                <a:solidFill>
                  <a:srgbClr val="CCFF66"/>
                </a:solidFill>
              </a:rPr>
            </a:br>
            <a:endParaRPr lang="it-CH" sz="3200" dirty="0">
              <a:solidFill>
                <a:srgbClr val="CCFF66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638697" y="1149531"/>
            <a:ext cx="7264128" cy="5708469"/>
          </a:xfrm>
        </p:spPr>
        <p:txBody>
          <a:bodyPr/>
          <a:lstStyle/>
          <a:p>
            <a:pPr marL="0" indent="0">
              <a:buNone/>
            </a:pPr>
            <a:r>
              <a:rPr lang="it-CH" sz="2800" b="1" dirty="0" smtClean="0">
                <a:solidFill>
                  <a:schemeClr val="bg1"/>
                </a:solidFill>
                <a:hlinkClick r:id="rId2"/>
              </a:rPr>
              <a:t>Tutte le Seconde Formazioni FFS:</a:t>
            </a:r>
            <a:endParaRPr lang="it-CH" sz="2800" b="1" dirty="0" smtClean="0">
              <a:solidFill>
                <a:schemeClr val="bg1"/>
              </a:solidFill>
              <a:hlinkClick r:id="rId3"/>
            </a:endParaRPr>
          </a:p>
          <a:p>
            <a:pPr marL="0" indent="0">
              <a:buNone/>
            </a:pPr>
            <a:r>
              <a:rPr lang="it-CH" sz="2800" b="1" dirty="0" smtClean="0">
                <a:solidFill>
                  <a:schemeClr val="bg1"/>
                </a:solidFill>
                <a:hlinkClick r:id="rId3"/>
              </a:rPr>
              <a:t>Assistente </a:t>
            </a:r>
            <a:r>
              <a:rPr lang="it-CH" sz="2800" b="1" dirty="0">
                <a:solidFill>
                  <a:schemeClr val="bg1"/>
                </a:solidFill>
                <a:hlinkClick r:id="rId3"/>
              </a:rPr>
              <a:t>clienti</a:t>
            </a:r>
            <a:r>
              <a:rPr lang="it-CH" sz="2800" b="1" dirty="0">
                <a:solidFill>
                  <a:schemeClr val="bg1"/>
                </a:solidFill>
              </a:rPr>
              <a:t> ; </a:t>
            </a:r>
            <a:r>
              <a:rPr lang="it-CH" sz="2800" b="1" dirty="0" smtClean="0">
                <a:solidFill>
                  <a:schemeClr val="bg1"/>
                </a:solidFill>
              </a:rPr>
              <a:t/>
            </a:r>
            <a:br>
              <a:rPr lang="it-CH" sz="2800" b="1" dirty="0" smtClean="0">
                <a:solidFill>
                  <a:schemeClr val="bg1"/>
                </a:solidFill>
              </a:rPr>
            </a:br>
            <a:r>
              <a:rPr lang="it-CH" sz="2800" b="1" dirty="0" smtClean="0">
                <a:solidFill>
                  <a:schemeClr val="bg1"/>
                </a:solidFill>
                <a:hlinkClick r:id="rId4"/>
              </a:rPr>
              <a:t>Macchinista </a:t>
            </a:r>
            <a:r>
              <a:rPr lang="it-CH" sz="2800" b="1" dirty="0">
                <a:solidFill>
                  <a:schemeClr val="bg1"/>
                </a:solidFill>
                <a:hlinkClick r:id="rId4"/>
              </a:rPr>
              <a:t>di </a:t>
            </a:r>
            <a:r>
              <a:rPr lang="it-CH" sz="2800" b="1" dirty="0" smtClean="0">
                <a:solidFill>
                  <a:schemeClr val="bg1"/>
                </a:solidFill>
                <a:hlinkClick r:id="rId4"/>
              </a:rPr>
              <a:t>locomotiva</a:t>
            </a:r>
            <a:r>
              <a:rPr lang="it-CH" sz="2800" b="1" dirty="0" smtClean="0">
                <a:solidFill>
                  <a:schemeClr val="bg1"/>
                </a:solidFill>
              </a:rPr>
              <a:t> =&gt; </a:t>
            </a:r>
            <a:r>
              <a:rPr lang="it-CH" sz="2800" b="1" dirty="0" smtClean="0">
                <a:solidFill>
                  <a:schemeClr val="bg1"/>
                </a:solidFill>
                <a:hlinkClick r:id="rId4"/>
              </a:rPr>
              <a:t>Viaggiatori</a:t>
            </a:r>
            <a:r>
              <a:rPr lang="it-CH" sz="2800" b="1" dirty="0" smtClean="0">
                <a:solidFill>
                  <a:schemeClr val="bg1"/>
                </a:solidFill>
              </a:rPr>
              <a:t> o </a:t>
            </a:r>
            <a:r>
              <a:rPr lang="it-CH" sz="2800" b="1" dirty="0" smtClean="0">
                <a:solidFill>
                  <a:schemeClr val="bg1"/>
                </a:solidFill>
                <a:hlinkClick r:id="rId5"/>
              </a:rPr>
              <a:t>Cargo</a:t>
            </a:r>
            <a:r>
              <a:rPr lang="it-CH" sz="2800" b="1" dirty="0" smtClean="0">
                <a:solidFill>
                  <a:schemeClr val="bg1"/>
                </a:solidFill>
              </a:rPr>
              <a:t> ; </a:t>
            </a:r>
            <a:br>
              <a:rPr lang="it-CH" sz="2800" b="1" dirty="0" smtClean="0">
                <a:solidFill>
                  <a:schemeClr val="bg1"/>
                </a:solidFill>
              </a:rPr>
            </a:br>
            <a:r>
              <a:rPr lang="it-CH" sz="2800" b="1" dirty="0" smtClean="0">
                <a:solidFill>
                  <a:schemeClr val="bg1"/>
                </a:solidFill>
                <a:hlinkClick r:id="rId6"/>
              </a:rPr>
              <a:t>Responsabile circolazione treni (RCT)</a:t>
            </a:r>
            <a:r>
              <a:rPr lang="it-CH" sz="2800" b="1" dirty="0" smtClean="0">
                <a:solidFill>
                  <a:schemeClr val="bg1"/>
                </a:solidFill>
              </a:rPr>
              <a:t> </a:t>
            </a:r>
            <a:r>
              <a:rPr lang="it-CH" sz="2800" b="1" dirty="0">
                <a:solidFill>
                  <a:schemeClr val="bg1"/>
                </a:solidFill>
              </a:rPr>
              <a:t>; </a:t>
            </a:r>
            <a:br>
              <a:rPr lang="it-CH" sz="2800" b="1" dirty="0">
                <a:solidFill>
                  <a:schemeClr val="bg1"/>
                </a:solidFill>
              </a:rPr>
            </a:br>
            <a:r>
              <a:rPr lang="it-CH" sz="2800" b="1" dirty="0" smtClean="0">
                <a:solidFill>
                  <a:schemeClr val="bg1"/>
                </a:solidFill>
                <a:hlinkClick r:id="rId7"/>
              </a:rPr>
              <a:t>Specialista pianificazione operativa</a:t>
            </a:r>
            <a:r>
              <a:rPr lang="it-CH" sz="2800" b="1" dirty="0" smtClean="0">
                <a:solidFill>
                  <a:schemeClr val="bg1"/>
                </a:solidFill>
              </a:rPr>
              <a:t> ; </a:t>
            </a:r>
            <a:br>
              <a:rPr lang="it-CH" sz="2800" b="1" dirty="0" smtClean="0">
                <a:solidFill>
                  <a:schemeClr val="bg1"/>
                </a:solidFill>
              </a:rPr>
            </a:br>
            <a:r>
              <a:rPr lang="it-CH" sz="2800" b="1" dirty="0" smtClean="0">
                <a:solidFill>
                  <a:schemeClr val="bg1"/>
                </a:solidFill>
                <a:hlinkClick r:id="rId8"/>
              </a:rPr>
              <a:t>Controllore </a:t>
            </a:r>
            <a:r>
              <a:rPr lang="it-CH" sz="2800" b="1" dirty="0">
                <a:solidFill>
                  <a:schemeClr val="bg1"/>
                </a:solidFill>
                <a:hlinkClick r:id="rId8"/>
              </a:rPr>
              <a:t>tecnico </a:t>
            </a:r>
            <a:r>
              <a:rPr lang="it-CH" sz="2800" b="1" dirty="0" smtClean="0">
                <a:solidFill>
                  <a:schemeClr val="bg1"/>
                </a:solidFill>
                <a:hlinkClick r:id="rId8"/>
              </a:rPr>
              <a:t>Cargo</a:t>
            </a:r>
            <a:r>
              <a:rPr lang="it-CH" sz="2800" b="1" dirty="0" smtClean="0">
                <a:solidFill>
                  <a:schemeClr val="bg1"/>
                </a:solidFill>
              </a:rPr>
              <a:t> ; </a:t>
            </a:r>
            <a:br>
              <a:rPr lang="it-CH" sz="2800" b="1" dirty="0" smtClean="0">
                <a:solidFill>
                  <a:schemeClr val="bg1"/>
                </a:solidFill>
              </a:rPr>
            </a:br>
            <a:r>
              <a:rPr lang="it-CH" sz="2800" b="1" dirty="0">
                <a:solidFill>
                  <a:schemeClr val="bg1"/>
                </a:solidFill>
                <a:hlinkClick r:id="rId9"/>
              </a:rPr>
              <a:t>Agente di viaggi ferroviari</a:t>
            </a:r>
            <a:r>
              <a:rPr lang="it-CH" sz="2800" b="1" dirty="0">
                <a:solidFill>
                  <a:schemeClr val="bg1"/>
                </a:solidFill>
              </a:rPr>
              <a:t> ; </a:t>
            </a:r>
            <a:br>
              <a:rPr lang="it-CH" sz="2800" b="1" dirty="0">
                <a:solidFill>
                  <a:schemeClr val="bg1"/>
                </a:solidFill>
              </a:rPr>
            </a:br>
            <a:r>
              <a:rPr lang="it-CH" sz="2800" b="1" dirty="0">
                <a:solidFill>
                  <a:schemeClr val="bg1"/>
                </a:solidFill>
                <a:hlinkClick r:id="rId10"/>
              </a:rPr>
              <a:t>Venditore/</a:t>
            </a:r>
            <a:r>
              <a:rPr lang="it-CH" sz="2800" b="1" dirty="0" err="1">
                <a:solidFill>
                  <a:schemeClr val="bg1"/>
                </a:solidFill>
                <a:hlinkClick r:id="rId10"/>
              </a:rPr>
              <a:t>trice</a:t>
            </a:r>
            <a:r>
              <a:rPr lang="it-CH" sz="2800" b="1" dirty="0">
                <a:solidFill>
                  <a:schemeClr val="bg1"/>
                </a:solidFill>
                <a:hlinkClick r:id="rId10"/>
              </a:rPr>
              <a:t> di viaggi al </a:t>
            </a:r>
            <a:r>
              <a:rPr lang="it-CH" sz="2800" b="1" dirty="0" err="1">
                <a:solidFill>
                  <a:schemeClr val="bg1"/>
                </a:solidFill>
                <a:hlinkClick r:id="rId10"/>
              </a:rPr>
              <a:t>Contact</a:t>
            </a:r>
            <a:r>
              <a:rPr lang="it-CH" sz="2800" b="1" dirty="0">
                <a:solidFill>
                  <a:schemeClr val="bg1"/>
                </a:solidFill>
                <a:hlinkClick r:id="rId10"/>
              </a:rPr>
              <a:t> Center SBB di </a:t>
            </a:r>
            <a:r>
              <a:rPr lang="it-CH" sz="2800" b="1" dirty="0" err="1">
                <a:solidFill>
                  <a:schemeClr val="bg1"/>
                </a:solidFill>
                <a:hlinkClick r:id="rId10"/>
              </a:rPr>
              <a:t>Brig</a:t>
            </a:r>
            <a:r>
              <a:rPr lang="it-CH" sz="2800" b="1" dirty="0">
                <a:solidFill>
                  <a:schemeClr val="bg1"/>
                </a:solidFill>
              </a:rPr>
              <a:t> ; </a:t>
            </a:r>
            <a:br>
              <a:rPr lang="it-CH" sz="2800" b="1" dirty="0">
                <a:solidFill>
                  <a:schemeClr val="bg1"/>
                </a:solidFill>
              </a:rPr>
            </a:br>
            <a:r>
              <a:rPr lang="it-CH" sz="2800" b="1" dirty="0" smtClean="0">
                <a:solidFill>
                  <a:schemeClr val="bg1"/>
                </a:solidFill>
                <a:hlinkClick r:id="rId11"/>
              </a:rPr>
              <a:t>Macchinista </a:t>
            </a:r>
            <a:r>
              <a:rPr lang="it-CH" sz="2800" b="1" dirty="0">
                <a:solidFill>
                  <a:schemeClr val="bg1"/>
                </a:solidFill>
                <a:hlinkClick r:id="rId11"/>
              </a:rPr>
              <a:t>di treni-cantiere nella categoria B100</a:t>
            </a:r>
            <a:r>
              <a:rPr lang="it-CH" sz="2800" b="1" dirty="0">
                <a:solidFill>
                  <a:schemeClr val="bg1"/>
                </a:solidFill>
              </a:rPr>
              <a:t> ; </a:t>
            </a:r>
            <a:r>
              <a:rPr lang="it-CH" sz="2800" b="1" dirty="0" smtClean="0">
                <a:solidFill>
                  <a:schemeClr val="bg1"/>
                </a:solidFill>
              </a:rPr>
              <a:t/>
            </a:r>
            <a:br>
              <a:rPr lang="it-CH" sz="2800" b="1" dirty="0" smtClean="0">
                <a:solidFill>
                  <a:schemeClr val="bg1"/>
                </a:solidFill>
              </a:rPr>
            </a:br>
            <a:r>
              <a:rPr lang="it-CH" sz="2800" b="1" dirty="0" smtClean="0">
                <a:solidFill>
                  <a:schemeClr val="bg1"/>
                </a:solidFill>
                <a:hlinkClick r:id="rId12"/>
              </a:rPr>
              <a:t>Polizia </a:t>
            </a:r>
            <a:r>
              <a:rPr lang="it-CH" sz="2800" b="1" dirty="0">
                <a:solidFill>
                  <a:schemeClr val="bg1"/>
                </a:solidFill>
                <a:hlinkClick r:id="rId12"/>
              </a:rPr>
              <a:t>dei trasporti</a:t>
            </a:r>
            <a:r>
              <a:rPr lang="it-CH" sz="2800" b="1" dirty="0">
                <a:solidFill>
                  <a:schemeClr val="bg1"/>
                </a:solidFill>
              </a:rPr>
              <a:t> ; </a:t>
            </a:r>
            <a:r>
              <a:rPr lang="it-CH" sz="2800" b="1" dirty="0" smtClean="0">
                <a:solidFill>
                  <a:schemeClr val="bg1"/>
                </a:solidFill>
              </a:rPr>
              <a:t/>
            </a:r>
            <a:br>
              <a:rPr lang="it-CH" sz="2800" b="1" dirty="0" smtClean="0">
                <a:solidFill>
                  <a:schemeClr val="bg1"/>
                </a:solidFill>
              </a:rPr>
            </a:br>
            <a:r>
              <a:rPr lang="it-CH" sz="2800" dirty="0" smtClean="0">
                <a:solidFill>
                  <a:schemeClr val="bg1"/>
                </a:solidFill>
              </a:rPr>
              <a:t>l’offerta posti può variare a dipendenza delle esigenze! </a:t>
            </a:r>
            <a:endParaRPr lang="it-CH" sz="2000" dirty="0" smtClean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4369" y="6139291"/>
            <a:ext cx="1751850" cy="29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337" y="1443927"/>
            <a:ext cx="3257550" cy="1162050"/>
          </a:xfrm>
        </p:spPr>
        <p:txBody>
          <a:bodyPr anchor="t" anchorCtr="0"/>
          <a:lstStyle/>
          <a:p>
            <a:r>
              <a:rPr lang="it-CH" sz="3200" dirty="0" smtClean="0">
                <a:solidFill>
                  <a:srgbClr val="CCFF66"/>
                </a:solidFill>
              </a:rPr>
              <a:t>Le seconde </a:t>
            </a:r>
            <a:br>
              <a:rPr lang="it-CH" sz="3200" dirty="0" smtClean="0">
                <a:solidFill>
                  <a:srgbClr val="CCFF66"/>
                </a:solidFill>
              </a:rPr>
            </a:br>
            <a:r>
              <a:rPr lang="it-CH" sz="3200" dirty="0" smtClean="0">
                <a:solidFill>
                  <a:srgbClr val="CCFF66"/>
                </a:solidFill>
              </a:rPr>
              <a:t>formazioni </a:t>
            </a:r>
            <a:br>
              <a:rPr lang="it-CH" sz="3200" dirty="0" smtClean="0">
                <a:solidFill>
                  <a:srgbClr val="CCFF66"/>
                </a:solidFill>
              </a:rPr>
            </a:br>
            <a:r>
              <a:rPr lang="it-CH" sz="3200" dirty="0" smtClean="0">
                <a:solidFill>
                  <a:srgbClr val="CCFF66"/>
                </a:solidFill>
              </a:rPr>
              <a:t>presso </a:t>
            </a:r>
            <a:br>
              <a:rPr lang="it-CH" sz="3200" dirty="0" smtClean="0">
                <a:solidFill>
                  <a:srgbClr val="CCFF66"/>
                </a:solidFill>
              </a:rPr>
            </a:br>
            <a:r>
              <a:rPr lang="it-CH" sz="3200" dirty="0" smtClean="0">
                <a:solidFill>
                  <a:srgbClr val="CCFF66"/>
                </a:solidFill>
              </a:rPr>
              <a:t>SBB </a:t>
            </a:r>
            <a:r>
              <a:rPr lang="it-CH" sz="3200" dirty="0">
                <a:solidFill>
                  <a:srgbClr val="CCFF66"/>
                </a:solidFill>
              </a:rPr>
              <a:t>CFF </a:t>
            </a:r>
            <a:r>
              <a:rPr lang="it-CH" sz="3200" dirty="0" smtClean="0">
                <a:solidFill>
                  <a:srgbClr val="CCFF66"/>
                </a:solidFill>
              </a:rPr>
              <a:t>FFS </a:t>
            </a:r>
            <a:r>
              <a:rPr lang="it-CH" sz="3200" dirty="0">
                <a:solidFill>
                  <a:srgbClr val="CCFF66"/>
                </a:solidFill>
              </a:rPr>
              <a:t/>
            </a:r>
            <a:br>
              <a:rPr lang="it-CH" sz="3200" dirty="0">
                <a:solidFill>
                  <a:srgbClr val="CCFF66"/>
                </a:solidFill>
              </a:rPr>
            </a:br>
            <a:endParaRPr lang="it-CH" sz="3200" dirty="0">
              <a:solidFill>
                <a:srgbClr val="CCFF66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557239" y="1427357"/>
            <a:ext cx="6255834" cy="769433"/>
          </a:xfrm>
        </p:spPr>
        <p:txBody>
          <a:bodyPr/>
          <a:lstStyle/>
          <a:p>
            <a:pPr marL="0" indent="0">
              <a:buNone/>
            </a:pPr>
            <a:r>
              <a:rPr lang="it-CH" sz="2800" b="1" dirty="0" smtClean="0">
                <a:solidFill>
                  <a:srgbClr val="CCFF66"/>
                </a:solidFill>
                <a:hlinkClick r:id="rId2"/>
              </a:rPr>
              <a:t>Tutte le Seconde Formazioni FFS:</a:t>
            </a:r>
            <a:endParaRPr lang="it-CH" sz="2800" b="1" dirty="0" smtClean="0">
              <a:hlinkClick r:id="rId3"/>
            </a:endParaRPr>
          </a:p>
          <a:p>
            <a:pPr marL="0" indent="0">
              <a:buNone/>
            </a:pPr>
            <a:r>
              <a:rPr lang="it-CH" sz="2800" b="1" dirty="0" smtClean="0">
                <a:hlinkClick r:id="rId3"/>
              </a:rPr>
              <a:t>Assistente </a:t>
            </a:r>
            <a:r>
              <a:rPr lang="it-CH" sz="2800" b="1" dirty="0">
                <a:hlinkClick r:id="rId3"/>
              </a:rPr>
              <a:t>clienti</a:t>
            </a:r>
            <a:r>
              <a:rPr lang="it-CH" sz="2800" b="1" dirty="0"/>
              <a:t> ; </a:t>
            </a:r>
            <a:r>
              <a:rPr lang="it-CH" sz="2800" b="1" dirty="0" smtClean="0"/>
              <a:t/>
            </a:r>
            <a:br>
              <a:rPr lang="it-CH" sz="2800" b="1" dirty="0" smtClean="0"/>
            </a:br>
            <a:r>
              <a:rPr lang="it-CH" sz="2800" b="1" dirty="0" smtClean="0">
                <a:hlinkClick r:id="rId4"/>
              </a:rPr>
              <a:t>Agente </a:t>
            </a:r>
            <a:r>
              <a:rPr lang="it-CH" sz="2800" b="1" dirty="0">
                <a:hlinkClick r:id="rId4"/>
              </a:rPr>
              <a:t>di viaggi ferroviari</a:t>
            </a:r>
            <a:r>
              <a:rPr lang="it-CH" sz="2800" b="1" dirty="0"/>
              <a:t> ; </a:t>
            </a:r>
            <a:r>
              <a:rPr lang="it-CH" sz="2800" b="1" dirty="0" smtClean="0"/>
              <a:t/>
            </a:r>
            <a:br>
              <a:rPr lang="it-CH" sz="2800" b="1" dirty="0" smtClean="0"/>
            </a:br>
            <a:r>
              <a:rPr lang="it-CH" sz="2800" b="1" dirty="0" smtClean="0">
                <a:hlinkClick r:id="rId5"/>
              </a:rPr>
              <a:t>Venditore/</a:t>
            </a:r>
            <a:r>
              <a:rPr lang="it-CH" sz="2800" b="1" dirty="0" err="1" smtClean="0">
                <a:hlinkClick r:id="rId5"/>
              </a:rPr>
              <a:t>trice</a:t>
            </a:r>
            <a:r>
              <a:rPr lang="it-CH" sz="2800" b="1" dirty="0" smtClean="0">
                <a:hlinkClick r:id="rId5"/>
              </a:rPr>
              <a:t> </a:t>
            </a:r>
            <a:r>
              <a:rPr lang="it-CH" sz="2800" b="1" dirty="0">
                <a:hlinkClick r:id="rId5"/>
              </a:rPr>
              <a:t>di viaggi al </a:t>
            </a:r>
            <a:r>
              <a:rPr lang="it-CH" sz="2800" b="1" dirty="0" err="1">
                <a:hlinkClick r:id="rId5"/>
              </a:rPr>
              <a:t>Contact</a:t>
            </a:r>
            <a:r>
              <a:rPr lang="it-CH" sz="2800" b="1" dirty="0">
                <a:hlinkClick r:id="rId5"/>
              </a:rPr>
              <a:t> Center SBB di </a:t>
            </a:r>
            <a:r>
              <a:rPr lang="it-CH" sz="2800" b="1" dirty="0" err="1">
                <a:hlinkClick r:id="rId5"/>
              </a:rPr>
              <a:t>Brig</a:t>
            </a:r>
            <a:r>
              <a:rPr lang="it-CH" sz="2800" b="1" dirty="0"/>
              <a:t> ; </a:t>
            </a:r>
            <a:r>
              <a:rPr lang="it-CH" sz="2800" b="1" dirty="0" smtClean="0"/>
              <a:t/>
            </a:r>
            <a:br>
              <a:rPr lang="it-CH" sz="2800" b="1" dirty="0" smtClean="0"/>
            </a:br>
            <a:r>
              <a:rPr lang="it-CH" sz="2800" b="1" dirty="0" smtClean="0">
                <a:hlinkClick r:id="rId6"/>
              </a:rPr>
              <a:t>Macchinista </a:t>
            </a:r>
            <a:r>
              <a:rPr lang="it-CH" sz="2800" b="1" dirty="0">
                <a:hlinkClick r:id="rId6"/>
              </a:rPr>
              <a:t>di locomotiva</a:t>
            </a:r>
            <a:r>
              <a:rPr lang="it-CH" sz="2800" b="1" dirty="0"/>
              <a:t> ; </a:t>
            </a:r>
            <a:r>
              <a:rPr lang="it-CH" sz="2800" b="1" dirty="0" smtClean="0"/>
              <a:t/>
            </a:r>
            <a:br>
              <a:rPr lang="it-CH" sz="2800" b="1" dirty="0" smtClean="0"/>
            </a:br>
            <a:r>
              <a:rPr lang="it-CH" sz="2800" b="1" dirty="0" smtClean="0">
                <a:hlinkClick r:id="rId7"/>
              </a:rPr>
              <a:t>Responsabile </a:t>
            </a:r>
            <a:r>
              <a:rPr lang="it-CH" sz="2800" b="1" dirty="0">
                <a:hlinkClick r:id="rId7"/>
              </a:rPr>
              <a:t>circolazione treni (RCT)</a:t>
            </a:r>
            <a:r>
              <a:rPr lang="it-CH" sz="2800" b="1" dirty="0"/>
              <a:t> ;  </a:t>
            </a:r>
            <a:r>
              <a:rPr lang="it-CH" sz="2800" b="1" dirty="0" smtClean="0"/>
              <a:t/>
            </a:r>
            <a:br>
              <a:rPr lang="it-CH" sz="2800" b="1" dirty="0" smtClean="0"/>
            </a:br>
            <a:r>
              <a:rPr lang="it-CH" sz="2800" b="1" dirty="0" smtClean="0">
                <a:hlinkClick r:id="rId8"/>
              </a:rPr>
              <a:t>Macchinista </a:t>
            </a:r>
            <a:r>
              <a:rPr lang="it-CH" sz="2800" b="1" dirty="0">
                <a:hlinkClick r:id="rId8"/>
              </a:rPr>
              <a:t>di treni-cantiere nella categoria B100</a:t>
            </a:r>
            <a:r>
              <a:rPr lang="it-CH" sz="2800" b="1" dirty="0"/>
              <a:t> ; </a:t>
            </a:r>
            <a:r>
              <a:rPr lang="it-CH" sz="2800" b="1" dirty="0" smtClean="0"/>
              <a:t/>
            </a:r>
            <a:br>
              <a:rPr lang="it-CH" sz="2800" b="1" dirty="0" smtClean="0"/>
            </a:br>
            <a:r>
              <a:rPr lang="it-CH" sz="2800" b="1" dirty="0" smtClean="0">
                <a:hlinkClick r:id="rId9"/>
              </a:rPr>
              <a:t>Polizia </a:t>
            </a:r>
            <a:r>
              <a:rPr lang="it-CH" sz="2800" b="1" dirty="0">
                <a:hlinkClick r:id="rId9"/>
              </a:rPr>
              <a:t>dei trasporti</a:t>
            </a:r>
            <a:r>
              <a:rPr lang="it-CH" sz="2800" b="1" dirty="0"/>
              <a:t> ; </a:t>
            </a:r>
            <a:r>
              <a:rPr lang="it-CH" sz="2800" b="1" dirty="0" smtClean="0"/>
              <a:t/>
            </a:r>
            <a:br>
              <a:rPr lang="it-CH" sz="2800" b="1" dirty="0" smtClean="0"/>
            </a:br>
            <a:r>
              <a:rPr lang="it-CH" sz="2800" b="1" dirty="0" smtClean="0">
                <a:hlinkClick r:id="rId10"/>
              </a:rPr>
              <a:t>Controllore </a:t>
            </a:r>
            <a:r>
              <a:rPr lang="it-CH" sz="2800" b="1" dirty="0">
                <a:hlinkClick r:id="rId10"/>
              </a:rPr>
              <a:t>tecnico Cargo</a:t>
            </a:r>
            <a:r>
              <a:rPr lang="it-CH" sz="2800" b="1" dirty="0"/>
              <a:t> .</a:t>
            </a:r>
            <a:endParaRPr lang="it-CH" sz="2000" dirty="0" smtClean="0">
              <a:solidFill>
                <a:schemeClr val="bg1"/>
              </a:solidFill>
            </a:endParaRPr>
          </a:p>
        </p:txBody>
      </p:sp>
      <p:pic>
        <p:nvPicPr>
          <p:cNvPr id="5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1" y="-1"/>
            <a:ext cx="9906795" cy="586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6951"/>
            <a:ext cx="9902824" cy="108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72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337" y="1443927"/>
            <a:ext cx="3257550" cy="1162050"/>
          </a:xfrm>
        </p:spPr>
        <p:txBody>
          <a:bodyPr anchor="t" anchorCtr="0"/>
          <a:lstStyle/>
          <a:p>
            <a:r>
              <a:rPr lang="it-CH" sz="3200" dirty="0" smtClean="0">
                <a:solidFill>
                  <a:srgbClr val="CCFF66"/>
                </a:solidFill>
              </a:rPr>
              <a:t>Altre seconde </a:t>
            </a:r>
            <a:br>
              <a:rPr lang="it-CH" sz="3200" dirty="0" smtClean="0">
                <a:solidFill>
                  <a:srgbClr val="CCFF66"/>
                </a:solidFill>
              </a:rPr>
            </a:br>
            <a:r>
              <a:rPr lang="it-CH" sz="3200" dirty="0" smtClean="0">
                <a:solidFill>
                  <a:srgbClr val="CCFF66"/>
                </a:solidFill>
              </a:rPr>
              <a:t>formazioni </a:t>
            </a:r>
            <a:br>
              <a:rPr lang="it-CH" sz="3200" dirty="0" smtClean="0">
                <a:solidFill>
                  <a:srgbClr val="CCFF66"/>
                </a:solidFill>
              </a:rPr>
            </a:br>
            <a:r>
              <a:rPr lang="it-CH" sz="3200" dirty="0" smtClean="0">
                <a:solidFill>
                  <a:srgbClr val="CCFF66"/>
                </a:solidFill>
              </a:rPr>
              <a:t>presso esterni </a:t>
            </a:r>
            <a:r>
              <a:rPr lang="it-CH" sz="3200" dirty="0">
                <a:solidFill>
                  <a:srgbClr val="CCFF66"/>
                </a:solidFill>
              </a:rPr>
              <a:t/>
            </a:r>
            <a:br>
              <a:rPr lang="it-CH" sz="3200" dirty="0">
                <a:solidFill>
                  <a:srgbClr val="CCFF66"/>
                </a:solidFill>
              </a:rPr>
            </a:br>
            <a:endParaRPr lang="it-CH" sz="3200" dirty="0">
              <a:solidFill>
                <a:srgbClr val="CCFF66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557239" y="1427357"/>
            <a:ext cx="6255834" cy="769433"/>
          </a:xfrm>
        </p:spPr>
        <p:txBody>
          <a:bodyPr/>
          <a:lstStyle/>
          <a:p>
            <a:pPr marL="0" indent="0">
              <a:buNone/>
            </a:pPr>
            <a:r>
              <a:rPr lang="it-CH" sz="2400" b="1" dirty="0" smtClean="0">
                <a:solidFill>
                  <a:schemeClr val="bg1"/>
                </a:solidFill>
              </a:rPr>
              <a:t>- Scuola </a:t>
            </a:r>
            <a:r>
              <a:rPr lang="it-CH" sz="2400" b="1" dirty="0">
                <a:solidFill>
                  <a:schemeClr val="bg1"/>
                </a:solidFill>
              </a:rPr>
              <a:t>Cantonale di </a:t>
            </a:r>
            <a:r>
              <a:rPr lang="it-CH" sz="2400" b="1" dirty="0" smtClean="0">
                <a:solidFill>
                  <a:schemeClr val="bg1"/>
                </a:solidFill>
              </a:rPr>
              <a:t>Polizia: </a:t>
            </a:r>
            <a:r>
              <a:rPr lang="it-CH" sz="2400" b="1" dirty="0" smtClean="0">
                <a:solidFill>
                  <a:schemeClr val="bg1"/>
                </a:solidFill>
                <a:hlinkClick r:id="rId2"/>
              </a:rPr>
              <a:t>www4.ti.ch/di/pol/chi-siamo/scuola-di-polizia</a:t>
            </a:r>
            <a:r>
              <a:rPr lang="it-CH" sz="2400" b="1" dirty="0">
                <a:solidFill>
                  <a:schemeClr val="bg1"/>
                </a:solidFill>
                <a:hlinkClick r:id="rId2"/>
              </a:rPr>
              <a:t>/</a:t>
            </a:r>
            <a:r>
              <a:rPr lang="it-CH" sz="2400" b="1" dirty="0">
                <a:solidFill>
                  <a:schemeClr val="bg1"/>
                </a:solidFill>
              </a:rPr>
              <a:t> </a:t>
            </a:r>
            <a:br>
              <a:rPr lang="it-CH" sz="2400" b="1" dirty="0">
                <a:solidFill>
                  <a:schemeClr val="bg1"/>
                </a:solidFill>
              </a:rPr>
            </a:br>
            <a:r>
              <a:rPr lang="it-CH" sz="2400" b="1" dirty="0" smtClean="0">
                <a:solidFill>
                  <a:schemeClr val="bg1"/>
                </a:solidFill>
              </a:rPr>
              <a:t>- Specialista Dogana e sicurezza dei confini:</a:t>
            </a:r>
            <a:br>
              <a:rPr lang="it-CH" sz="2400" b="1" dirty="0" smtClean="0">
                <a:solidFill>
                  <a:schemeClr val="bg1"/>
                </a:solidFill>
              </a:rPr>
            </a:br>
            <a:r>
              <a:rPr lang="it-CH" sz="2400" b="1" dirty="0" smtClean="0">
                <a:solidFill>
                  <a:schemeClr val="bg1"/>
                </a:solidFill>
                <a:hlinkClick r:id="rId3"/>
              </a:rPr>
              <a:t>www.ezv.admin.ch/ezv/it/home/l-afd/professioni-e-formazione/fachspezialist-zoll-grenzsicherheit.html</a:t>
            </a:r>
            <a:r>
              <a:rPr lang="it-CH" sz="2400" b="1" dirty="0" smtClean="0">
                <a:solidFill>
                  <a:schemeClr val="bg1"/>
                </a:solidFill>
              </a:rPr>
              <a:t>  </a:t>
            </a:r>
            <a:br>
              <a:rPr lang="it-CH" sz="2400" b="1" dirty="0" smtClean="0">
                <a:solidFill>
                  <a:schemeClr val="bg1"/>
                </a:solidFill>
              </a:rPr>
            </a:br>
            <a:r>
              <a:rPr lang="it-CH" sz="2400" b="1" dirty="0" smtClean="0">
                <a:solidFill>
                  <a:schemeClr val="bg1"/>
                </a:solidFill>
              </a:rPr>
              <a:t>- Saggiatore </a:t>
            </a:r>
            <a:r>
              <a:rPr lang="it-CH" sz="2400" b="1" dirty="0">
                <a:solidFill>
                  <a:schemeClr val="bg1"/>
                </a:solidFill>
              </a:rPr>
              <a:t>giurato di metalli </a:t>
            </a:r>
            <a:r>
              <a:rPr lang="it-CH" sz="2400" b="1" dirty="0" smtClean="0">
                <a:solidFill>
                  <a:schemeClr val="bg1"/>
                </a:solidFill>
              </a:rPr>
              <a:t>preziosi: </a:t>
            </a:r>
            <a:r>
              <a:rPr lang="it-CH" sz="2400" b="1" dirty="0" smtClean="0">
                <a:solidFill>
                  <a:schemeClr val="bg1"/>
                </a:solidFill>
                <a:hlinkClick r:id="rId4"/>
              </a:rPr>
              <a:t>www.ezv.admin.ch/org/04156/04164/index.html?lang=it</a:t>
            </a:r>
            <a:r>
              <a:rPr lang="it-CH" sz="2400" b="1" dirty="0" smtClean="0">
                <a:solidFill>
                  <a:schemeClr val="bg1"/>
                </a:solidFill>
              </a:rPr>
              <a:t> </a:t>
            </a:r>
            <a:br>
              <a:rPr lang="it-CH" sz="2400" b="1" dirty="0" smtClean="0">
                <a:solidFill>
                  <a:schemeClr val="bg1"/>
                </a:solidFill>
              </a:rPr>
            </a:br>
            <a:r>
              <a:rPr lang="it-CH" sz="2400" b="1" dirty="0" smtClean="0">
                <a:solidFill>
                  <a:schemeClr val="bg1"/>
                </a:solidFill>
              </a:rPr>
              <a:t>- Offerte </a:t>
            </a:r>
            <a:r>
              <a:rPr lang="it-CH" sz="2400" b="1" dirty="0">
                <a:solidFill>
                  <a:schemeClr val="bg1"/>
                </a:solidFill>
              </a:rPr>
              <a:t>d’impiego presso la Confederazione, admin.ch: </a:t>
            </a:r>
            <a:r>
              <a:rPr lang="it-CH" sz="2400" b="1" dirty="0">
                <a:solidFill>
                  <a:schemeClr val="bg1"/>
                </a:solidFill>
                <a:hlinkClick r:id="rId5"/>
              </a:rPr>
              <a:t>www.stelle.admin.ch</a:t>
            </a:r>
            <a:r>
              <a:rPr lang="it-CH" sz="2400" b="1" dirty="0">
                <a:solidFill>
                  <a:schemeClr val="bg1"/>
                </a:solidFill>
              </a:rPr>
              <a:t>  </a:t>
            </a:r>
            <a:endParaRPr lang="it-CH" sz="2400" dirty="0" smtClean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338" y="5732537"/>
            <a:ext cx="1737254" cy="43525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337" y="4706446"/>
            <a:ext cx="1737255" cy="93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7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337" y="1443927"/>
            <a:ext cx="3257550" cy="1162050"/>
          </a:xfrm>
        </p:spPr>
        <p:txBody>
          <a:bodyPr anchor="t" anchorCtr="0"/>
          <a:lstStyle/>
          <a:p>
            <a:r>
              <a:rPr lang="it-CH" sz="3200" dirty="0" smtClean="0">
                <a:solidFill>
                  <a:srgbClr val="CCFF66"/>
                </a:solidFill>
              </a:rPr>
              <a:t>La tua carriera professionale</a:t>
            </a:r>
            <a:r>
              <a:rPr lang="it-CH" sz="3200" dirty="0">
                <a:solidFill>
                  <a:srgbClr val="CCFF66"/>
                </a:solidFill>
              </a:rPr>
              <a:t/>
            </a:r>
            <a:br>
              <a:rPr lang="it-CH" sz="3200" dirty="0">
                <a:solidFill>
                  <a:srgbClr val="CCFF66"/>
                </a:solidFill>
              </a:rPr>
            </a:br>
            <a:endParaRPr lang="it-CH" sz="3200" dirty="0">
              <a:solidFill>
                <a:srgbClr val="CCFF66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926079" y="1153037"/>
            <a:ext cx="6976745" cy="5704963"/>
          </a:xfrm>
        </p:spPr>
        <p:txBody>
          <a:bodyPr/>
          <a:lstStyle/>
          <a:p>
            <a:pPr marL="0" indent="0">
              <a:buNone/>
            </a:pPr>
            <a:r>
              <a:rPr lang="it-CH" sz="2400" b="1" dirty="0">
                <a:solidFill>
                  <a:schemeClr val="bg1"/>
                </a:solidFill>
              </a:rPr>
              <a:t>Pianifica la tua carriera professionale futura </a:t>
            </a:r>
            <a:r>
              <a:rPr lang="it-CH" sz="2400" b="1" dirty="0" smtClean="0">
                <a:solidFill>
                  <a:schemeClr val="bg1"/>
                </a:solidFill>
              </a:rPr>
              <a:t/>
            </a:r>
            <a:br>
              <a:rPr lang="it-CH" sz="2400" b="1" dirty="0" smtClean="0">
                <a:solidFill>
                  <a:schemeClr val="bg1"/>
                </a:solidFill>
              </a:rPr>
            </a:br>
            <a:r>
              <a:rPr lang="it-CH" sz="2400" b="1" dirty="0" smtClean="0">
                <a:solidFill>
                  <a:schemeClr val="bg1"/>
                </a:solidFill>
              </a:rPr>
              <a:t>(</a:t>
            </a:r>
            <a:r>
              <a:rPr lang="it-CH" sz="2400" b="1" dirty="0">
                <a:solidFill>
                  <a:schemeClr val="bg1"/>
                </a:solidFill>
              </a:rPr>
              <a:t>tra 5 anni, tra 10 anni, …) </a:t>
            </a:r>
            <a:endParaRPr lang="it-CH" sz="2400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CH" sz="2400" b="1" dirty="0">
                <a:solidFill>
                  <a:schemeClr val="bg1"/>
                </a:solidFill>
                <a:hlinkClick r:id="rId2"/>
              </a:rPr>
              <a:t>www.orientamento.ch</a:t>
            </a:r>
            <a:r>
              <a:rPr lang="it-CH" sz="2400" b="1" dirty="0">
                <a:solidFill>
                  <a:schemeClr val="bg1"/>
                </a:solidFill>
              </a:rPr>
              <a:t>  e </a:t>
            </a:r>
            <a:r>
              <a:rPr lang="it-CH" sz="2400" b="1" dirty="0">
                <a:solidFill>
                  <a:schemeClr val="bg1"/>
                </a:solidFill>
                <a:hlinkClick r:id="rId3"/>
              </a:rPr>
              <a:t>www.ti.ch/bacheca</a:t>
            </a:r>
            <a:r>
              <a:rPr lang="it-CH" sz="2400" b="1" dirty="0">
                <a:solidFill>
                  <a:schemeClr val="bg1"/>
                </a:solidFill>
              </a:rPr>
              <a:t> ; </a:t>
            </a:r>
            <a:r>
              <a:rPr lang="it-CH" sz="800" b="1" dirty="0" smtClean="0">
                <a:solidFill>
                  <a:schemeClr val="bg1"/>
                </a:solidFill>
              </a:rPr>
              <a:t> </a:t>
            </a:r>
            <a:endParaRPr lang="it-CH" sz="8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CH" sz="2400" b="1" dirty="0" smtClean="0">
                <a:solidFill>
                  <a:schemeClr val="bg1"/>
                </a:solidFill>
                <a:hlinkClick r:id="rId4"/>
              </a:rPr>
              <a:t>www4.ti.ch/decs/ds/uosp/pubblicazioni/scelta-professionale/</a:t>
            </a:r>
            <a:r>
              <a:rPr lang="it-CH" sz="2400" b="1" dirty="0" smtClean="0">
                <a:solidFill>
                  <a:schemeClr val="bg1"/>
                </a:solidFill>
              </a:rPr>
              <a:t> ; </a:t>
            </a:r>
            <a:endParaRPr lang="it-CH" sz="8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CH" sz="2400" b="1" dirty="0">
                <a:solidFill>
                  <a:schemeClr val="bg1"/>
                </a:solidFill>
                <a:hlinkClick r:id="rId5"/>
              </a:rPr>
              <a:t>www.formazioneprofessionaleplus.ch</a:t>
            </a:r>
            <a:r>
              <a:rPr lang="it-CH" sz="2400" b="1" dirty="0">
                <a:solidFill>
                  <a:schemeClr val="bg1"/>
                </a:solidFill>
              </a:rPr>
              <a:t> ; </a:t>
            </a:r>
            <a:endParaRPr lang="it-CH" sz="8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CH" sz="2400" b="1" dirty="0">
                <a:solidFill>
                  <a:schemeClr val="bg1"/>
                </a:solidFill>
                <a:hlinkClick r:id="rId6"/>
              </a:rPr>
              <a:t>www.ti.ch/millestrade</a:t>
            </a:r>
            <a:r>
              <a:rPr lang="it-CH" sz="2400" b="1" dirty="0">
                <a:solidFill>
                  <a:schemeClr val="bg1"/>
                </a:solidFill>
              </a:rPr>
              <a:t> ; </a:t>
            </a:r>
            <a:endParaRPr lang="it-CH" sz="2400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CH" sz="2400" b="1" dirty="0" smtClean="0">
                <a:solidFill>
                  <a:schemeClr val="bg1"/>
                </a:solidFill>
                <a:hlinkClick r:id="rId7"/>
              </a:rPr>
              <a:t>www.cittadeimestieri.ti.ch</a:t>
            </a:r>
            <a:r>
              <a:rPr lang="it-CH" sz="2400" b="1" dirty="0" smtClean="0">
                <a:solidFill>
                  <a:schemeClr val="bg1"/>
                </a:solidFill>
              </a:rPr>
              <a:t> ; </a:t>
            </a:r>
            <a:endParaRPr lang="it-CH" sz="24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CH" sz="2400" b="1" dirty="0">
                <a:solidFill>
                  <a:schemeClr val="bg1"/>
                </a:solidFill>
                <a:hlinkClick r:id="rId8"/>
              </a:rPr>
              <a:t>www.ti.ch/orientamento</a:t>
            </a:r>
            <a:r>
              <a:rPr lang="it-CH" sz="2400" b="1" dirty="0">
                <a:solidFill>
                  <a:schemeClr val="bg1"/>
                </a:solidFill>
              </a:rPr>
              <a:t> ; </a:t>
            </a:r>
            <a:endParaRPr lang="it-CH" sz="2400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CH" sz="2400" b="1" dirty="0" smtClean="0">
                <a:solidFill>
                  <a:schemeClr val="bg1"/>
                </a:solidFill>
                <a:hlinkClick r:id="rId9"/>
              </a:rPr>
              <a:t>Consigli per la carriera</a:t>
            </a:r>
            <a:r>
              <a:rPr lang="it-CH" sz="2400" b="1" dirty="0" smtClean="0">
                <a:solidFill>
                  <a:schemeClr val="bg1"/>
                </a:solidFill>
              </a:rPr>
              <a:t> . </a:t>
            </a:r>
            <a:endParaRPr lang="it-CH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CH" sz="2400" dirty="0" smtClean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337" y="5689672"/>
            <a:ext cx="1737255" cy="93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4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337" y="1443927"/>
            <a:ext cx="3257550" cy="1162050"/>
          </a:xfrm>
        </p:spPr>
        <p:txBody>
          <a:bodyPr anchor="t" anchorCtr="0"/>
          <a:lstStyle/>
          <a:p>
            <a:r>
              <a:rPr lang="it-CH" sz="3200" dirty="0">
                <a:solidFill>
                  <a:srgbClr val="CCFF66"/>
                </a:solidFill>
              </a:rPr>
              <a:t>Maturità professionale </a:t>
            </a:r>
            <a:r>
              <a:rPr lang="it-CH" sz="3200" dirty="0" smtClean="0">
                <a:solidFill>
                  <a:srgbClr val="CCFF66"/>
                </a:solidFill>
              </a:rPr>
              <a:t/>
            </a:r>
            <a:br>
              <a:rPr lang="it-CH" sz="3200" dirty="0" smtClean="0">
                <a:solidFill>
                  <a:srgbClr val="CCFF66"/>
                </a:solidFill>
              </a:rPr>
            </a:br>
            <a:r>
              <a:rPr lang="it-CH" sz="3200" dirty="0" smtClean="0">
                <a:solidFill>
                  <a:srgbClr val="CCFF66"/>
                </a:solidFill>
              </a:rPr>
              <a:t>post </a:t>
            </a:r>
            <a:r>
              <a:rPr lang="it-CH" sz="3200" dirty="0">
                <a:solidFill>
                  <a:srgbClr val="CCFF66"/>
                </a:solidFill>
              </a:rPr>
              <a:t>MP2 </a:t>
            </a:r>
            <a:r>
              <a:rPr lang="it-CH" sz="3200" dirty="0" smtClean="0">
                <a:solidFill>
                  <a:srgbClr val="CCFF66"/>
                </a:solidFill>
              </a:rPr>
              <a:t> </a:t>
            </a:r>
            <a:endParaRPr lang="it-CH" sz="3200" dirty="0">
              <a:solidFill>
                <a:srgbClr val="CCFF66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557239" y="1427357"/>
            <a:ext cx="6255834" cy="769433"/>
          </a:xfrm>
        </p:spPr>
        <p:txBody>
          <a:bodyPr/>
          <a:lstStyle/>
          <a:p>
            <a:pPr marL="0" indent="0">
              <a:buNone/>
            </a:pPr>
            <a:r>
              <a:rPr lang="it-CH" sz="2400" b="1" dirty="0">
                <a:solidFill>
                  <a:schemeClr val="bg1"/>
                </a:solidFill>
              </a:rPr>
              <a:t>Maturità Post AFC (per professionisti qualificati) alla CPC Bellinzona: </a:t>
            </a:r>
          </a:p>
          <a:p>
            <a:pPr marL="0" indent="0">
              <a:buNone/>
            </a:pPr>
            <a:r>
              <a:rPr lang="it-CH" sz="2400" dirty="0" smtClean="0">
                <a:solidFill>
                  <a:schemeClr val="bg1"/>
                </a:solidFill>
                <a:hlinkClick r:id="rId2"/>
              </a:rPr>
              <a:t>www.cpcbellinzona.ch/Corso-per-Professionisti-Qualificati-4f255900</a:t>
            </a:r>
            <a:endParaRPr lang="it-CH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CH" sz="2400" dirty="0" smtClean="0">
                <a:solidFill>
                  <a:schemeClr val="bg1"/>
                </a:solidFill>
              </a:rPr>
              <a:t>Iscrizione </a:t>
            </a:r>
            <a:r>
              <a:rPr lang="it-CH" sz="2400" b="1" dirty="0">
                <a:solidFill>
                  <a:schemeClr val="bg1"/>
                </a:solidFill>
              </a:rPr>
              <a:t>entro </a:t>
            </a:r>
            <a:r>
              <a:rPr lang="it-CH" sz="2400" b="1" dirty="0" smtClean="0">
                <a:solidFill>
                  <a:schemeClr val="bg1"/>
                </a:solidFill>
              </a:rPr>
              <a:t>inizio luglio </a:t>
            </a:r>
            <a:r>
              <a:rPr lang="it-CH" sz="2400" dirty="0">
                <a:solidFill>
                  <a:schemeClr val="bg1"/>
                </a:solidFill>
              </a:rPr>
              <a:t>tramite il seguente formulario: </a:t>
            </a:r>
          </a:p>
          <a:p>
            <a:pPr marL="0" indent="0">
              <a:buNone/>
            </a:pPr>
            <a:r>
              <a:rPr lang="it-CH" sz="2400" dirty="0" smtClean="0">
                <a:solidFill>
                  <a:schemeClr val="bg1"/>
                </a:solidFill>
                <a:hlinkClick r:id="rId3"/>
              </a:rPr>
              <a:t>www.cpcbellinzona.ch/Formulario-iscrizione-MP2-fbdf4a00</a:t>
            </a:r>
            <a:r>
              <a:rPr lang="it-CH" sz="2400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it-CH" sz="2400" b="1" dirty="0" smtClean="0">
                <a:solidFill>
                  <a:schemeClr val="bg1"/>
                </a:solidFill>
              </a:rPr>
              <a:t>Tutte </a:t>
            </a:r>
            <a:r>
              <a:rPr lang="it-CH" sz="2400" b="1" dirty="0">
                <a:solidFill>
                  <a:schemeClr val="bg1"/>
                </a:solidFill>
              </a:rPr>
              <a:t>le maturità professionali in Ticino:  </a:t>
            </a:r>
            <a:br>
              <a:rPr lang="it-CH" sz="2400" b="1" dirty="0">
                <a:solidFill>
                  <a:schemeClr val="bg1"/>
                </a:solidFill>
              </a:rPr>
            </a:br>
            <a:r>
              <a:rPr lang="it-CH" sz="2400" b="1" dirty="0" smtClean="0">
                <a:solidFill>
                  <a:schemeClr val="bg1"/>
                </a:solidFill>
                <a:hlinkClick r:id="rId4"/>
              </a:rPr>
              <a:t>www.ti.ch/maturitaprofessionale</a:t>
            </a:r>
            <a:r>
              <a:rPr lang="it-CH" sz="2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337" y="5519377"/>
            <a:ext cx="1665276" cy="106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8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337" y="1443927"/>
            <a:ext cx="3039844" cy="1162050"/>
          </a:xfrm>
        </p:spPr>
        <p:txBody>
          <a:bodyPr anchor="t" anchorCtr="0"/>
          <a:lstStyle/>
          <a:p>
            <a:r>
              <a:rPr lang="it-CH" sz="3200" dirty="0" smtClean="0">
                <a:solidFill>
                  <a:srgbClr val="CCFF66"/>
                </a:solidFill>
              </a:rPr>
              <a:t>Il mercato </a:t>
            </a:r>
            <a:br>
              <a:rPr lang="it-CH" sz="3200" dirty="0" smtClean="0">
                <a:solidFill>
                  <a:srgbClr val="CCFF66"/>
                </a:solidFill>
              </a:rPr>
            </a:br>
            <a:r>
              <a:rPr lang="it-CH" sz="3200" dirty="0" smtClean="0">
                <a:solidFill>
                  <a:srgbClr val="CCFF66"/>
                </a:solidFill>
              </a:rPr>
              <a:t>del lavoro</a:t>
            </a:r>
            <a:endParaRPr lang="it-CH" sz="3200" dirty="0">
              <a:solidFill>
                <a:srgbClr val="CCFF66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476445" y="1427357"/>
            <a:ext cx="5931080" cy="769433"/>
          </a:xfrm>
        </p:spPr>
        <p:txBody>
          <a:bodyPr/>
          <a:lstStyle/>
          <a:p>
            <a:pPr marL="0" indent="0">
              <a:buNone/>
            </a:pPr>
            <a:r>
              <a:rPr lang="it-CH" dirty="0">
                <a:solidFill>
                  <a:schemeClr val="bg1"/>
                </a:solidFill>
              </a:rPr>
              <a:t>Per la ricerca di impiego si distinguono due tipi di mercati: il mercato aperto e il mercato nascosto. Per ognuno di questi vi sono caratteristiche e vie d’accesso specifiche. I canali principali sono Internet, la stampa e i contatti personali</a:t>
            </a:r>
            <a:r>
              <a:rPr lang="it-CH" dirty="0" smtClean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r>
              <a:rPr lang="it-CH" sz="2800" dirty="0" smtClean="0">
                <a:solidFill>
                  <a:schemeClr val="bg1"/>
                </a:solidFill>
                <a:hlinkClick r:id="rId2"/>
              </a:rPr>
              <a:t>www.orientamento.ch/dyn/show/8921</a:t>
            </a:r>
            <a:r>
              <a:rPr lang="it-CH" sz="2800" dirty="0" smtClean="0">
                <a:solidFill>
                  <a:schemeClr val="bg1"/>
                </a:solidFill>
              </a:rPr>
              <a:t>  </a:t>
            </a:r>
            <a:endParaRPr lang="it-CH" sz="2800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37" y="5689672"/>
            <a:ext cx="1737255" cy="93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337" y="1443927"/>
            <a:ext cx="3257550" cy="1162050"/>
          </a:xfrm>
        </p:spPr>
        <p:txBody>
          <a:bodyPr anchor="t" anchorCtr="0"/>
          <a:lstStyle/>
          <a:p>
            <a:r>
              <a:rPr lang="it-CH" sz="3200" dirty="0">
                <a:solidFill>
                  <a:srgbClr val="CCFF66"/>
                </a:solidFill>
              </a:rPr>
              <a:t>Corsi di formazione </a:t>
            </a:r>
            <a:r>
              <a:rPr lang="it-CH" sz="3200" dirty="0" smtClean="0">
                <a:solidFill>
                  <a:srgbClr val="CCFF66"/>
                </a:solidFill>
              </a:rPr>
              <a:t/>
            </a:r>
            <a:br>
              <a:rPr lang="it-CH" sz="3200" dirty="0" smtClean="0">
                <a:solidFill>
                  <a:srgbClr val="CCFF66"/>
                </a:solidFill>
              </a:rPr>
            </a:br>
            <a:r>
              <a:rPr lang="it-CH" sz="3200" dirty="0" smtClean="0">
                <a:solidFill>
                  <a:srgbClr val="CCFF66"/>
                </a:solidFill>
              </a:rPr>
              <a:t>SIC </a:t>
            </a:r>
            <a:r>
              <a:rPr lang="it-CH" sz="3200" dirty="0">
                <a:solidFill>
                  <a:srgbClr val="CCFF66"/>
                </a:solidFill>
              </a:rPr>
              <a:t>Ticino </a:t>
            </a:r>
            <a:r>
              <a:rPr lang="it-CH" sz="3200" dirty="0" smtClean="0">
                <a:solidFill>
                  <a:srgbClr val="CCFF66"/>
                </a:solidFill>
              </a:rPr>
              <a:t> </a:t>
            </a:r>
            <a:endParaRPr lang="it-CH" sz="3200" dirty="0">
              <a:solidFill>
                <a:srgbClr val="CCFF66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557239" y="1427357"/>
            <a:ext cx="6255834" cy="769433"/>
          </a:xfrm>
        </p:spPr>
        <p:txBody>
          <a:bodyPr/>
          <a:lstStyle/>
          <a:p>
            <a:pPr marL="0" indent="0">
              <a:buNone/>
            </a:pPr>
            <a:r>
              <a:rPr lang="it-CH" sz="2400" b="1" dirty="0">
                <a:solidFill>
                  <a:schemeClr val="bg1"/>
                </a:solidFill>
              </a:rPr>
              <a:t>Perfezionamenti e Formazioni continue nell’ ambito </a:t>
            </a:r>
            <a:r>
              <a:rPr lang="it-CH" sz="2400" b="1" dirty="0" smtClean="0">
                <a:solidFill>
                  <a:schemeClr val="bg1"/>
                </a:solidFill>
              </a:rPr>
              <a:t>commerciale presso </a:t>
            </a:r>
            <a:r>
              <a:rPr lang="it-CH" sz="2400" b="1" dirty="0" smtClean="0">
                <a:solidFill>
                  <a:srgbClr val="CCFF66"/>
                </a:solidFill>
                <a:hlinkClick r:id="rId2"/>
              </a:rPr>
              <a:t>www.sicticino.ch</a:t>
            </a:r>
            <a:r>
              <a:rPr lang="it-CH" sz="2400" b="1" dirty="0" smtClean="0">
                <a:solidFill>
                  <a:srgbClr val="CCFF66"/>
                </a:solidFill>
              </a:rPr>
              <a:t> </a:t>
            </a:r>
            <a:r>
              <a:rPr lang="it-CH" sz="2400" b="1" dirty="0" smtClean="0">
                <a:solidFill>
                  <a:schemeClr val="bg1"/>
                </a:solidFill>
              </a:rPr>
              <a:t>: </a:t>
            </a:r>
            <a:endParaRPr lang="it-CH" sz="800" b="1" dirty="0">
              <a:solidFill>
                <a:schemeClr val="bg1"/>
              </a:solidFill>
              <a:hlinkClick r:id="rId3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CH" sz="2400" b="1" dirty="0">
                <a:solidFill>
                  <a:schemeClr val="bg1"/>
                </a:solidFill>
                <a:hlinkClick r:id="rId3"/>
              </a:rPr>
              <a:t>Risorse umane</a:t>
            </a:r>
            <a:r>
              <a:rPr lang="it-CH" sz="2400" b="1" dirty="0">
                <a:solidFill>
                  <a:schemeClr val="bg1"/>
                </a:solidFill>
              </a:rPr>
              <a:t> ; </a:t>
            </a:r>
            <a:endParaRPr lang="it-CH" sz="8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CH" sz="2400" b="1" dirty="0">
                <a:solidFill>
                  <a:schemeClr val="bg1"/>
                </a:solidFill>
                <a:hlinkClick r:id="rId4"/>
              </a:rPr>
              <a:t>Contabilità e finanza</a:t>
            </a:r>
            <a:r>
              <a:rPr lang="it-CH" sz="2400" b="1" dirty="0">
                <a:solidFill>
                  <a:schemeClr val="bg1"/>
                </a:solidFill>
              </a:rPr>
              <a:t> ; </a:t>
            </a:r>
            <a:endParaRPr lang="it-CH" sz="8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CH" sz="2400" b="1" dirty="0">
                <a:solidFill>
                  <a:schemeClr val="bg1"/>
                </a:solidFill>
                <a:hlinkClick r:id="rId5"/>
              </a:rPr>
              <a:t>Logistica e spedizioni</a:t>
            </a:r>
            <a:r>
              <a:rPr lang="it-CH" sz="2400" b="1" dirty="0">
                <a:solidFill>
                  <a:schemeClr val="bg1"/>
                </a:solidFill>
              </a:rPr>
              <a:t> ; </a:t>
            </a:r>
            <a:endParaRPr lang="it-CH" sz="8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CH" sz="2400" b="1" dirty="0">
                <a:solidFill>
                  <a:schemeClr val="bg1"/>
                </a:solidFill>
                <a:hlinkClick r:id="rId6"/>
              </a:rPr>
              <a:t>Commercio - Assistente di direzione</a:t>
            </a:r>
            <a:r>
              <a:rPr lang="it-CH" sz="2400" b="1" dirty="0">
                <a:solidFill>
                  <a:schemeClr val="bg1"/>
                </a:solidFill>
              </a:rPr>
              <a:t> ; </a:t>
            </a:r>
            <a:endParaRPr lang="it-CH" sz="8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CH" sz="2400" b="1" dirty="0">
                <a:solidFill>
                  <a:schemeClr val="bg1"/>
                </a:solidFill>
                <a:hlinkClick r:id="rId7"/>
              </a:rPr>
              <a:t>Vendita e marketing</a:t>
            </a:r>
            <a:r>
              <a:rPr lang="it-CH" sz="2400" b="1" dirty="0">
                <a:solidFill>
                  <a:schemeClr val="bg1"/>
                </a:solidFill>
              </a:rPr>
              <a:t> ; </a:t>
            </a:r>
            <a:endParaRPr lang="it-CH" sz="8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CH" sz="2400" b="1" dirty="0">
                <a:solidFill>
                  <a:schemeClr val="bg1"/>
                </a:solidFill>
                <a:hlinkClick r:id="rId8"/>
              </a:rPr>
              <a:t>Maturità commerciale</a:t>
            </a:r>
            <a:r>
              <a:rPr lang="it-CH" sz="2400" b="1" dirty="0">
                <a:solidFill>
                  <a:schemeClr val="bg1"/>
                </a:solidFill>
              </a:rPr>
              <a:t> ; </a:t>
            </a:r>
            <a:endParaRPr lang="it-CH" sz="8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CH" sz="2400" b="1" dirty="0">
                <a:solidFill>
                  <a:schemeClr val="bg1"/>
                </a:solidFill>
                <a:hlinkClick r:id="rId9"/>
              </a:rPr>
              <a:t>SSEA - Scuola Superiore Economia Aziendale</a:t>
            </a:r>
            <a:r>
              <a:rPr lang="it-CH" sz="2400" b="1" dirty="0">
                <a:solidFill>
                  <a:schemeClr val="bg1"/>
                </a:solidFill>
              </a:rPr>
              <a:t> ;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37" y="6072498"/>
            <a:ext cx="1651879" cy="475449"/>
          </a:xfrm>
          <a:prstGeom prst="rect">
            <a:avLst/>
          </a:prstGeom>
          <a:solidFill>
            <a:srgbClr val="3366CC"/>
          </a:solidFill>
        </p:spPr>
      </p:pic>
    </p:spTree>
    <p:extLst>
      <p:ext uri="{BB962C8B-B14F-4D97-AF65-F5344CB8AC3E}">
        <p14:creationId xmlns:p14="http://schemas.microsoft.com/office/powerpoint/2010/main" val="44988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337" y="1443927"/>
            <a:ext cx="3257550" cy="1162050"/>
          </a:xfrm>
        </p:spPr>
        <p:txBody>
          <a:bodyPr anchor="t" anchorCtr="0"/>
          <a:lstStyle/>
          <a:p>
            <a:r>
              <a:rPr lang="it-CH" sz="3200" dirty="0">
                <a:solidFill>
                  <a:srgbClr val="CCFF66"/>
                </a:solidFill>
              </a:rPr>
              <a:t>Corsi </a:t>
            </a:r>
            <a:r>
              <a:rPr lang="it-CH" sz="3200" dirty="0" smtClean="0">
                <a:solidFill>
                  <a:srgbClr val="CCFF66"/>
                </a:solidFill>
              </a:rPr>
              <a:t>della </a:t>
            </a:r>
            <a:br>
              <a:rPr lang="it-CH" sz="3200" dirty="0" smtClean="0">
                <a:solidFill>
                  <a:srgbClr val="CCFF66"/>
                </a:solidFill>
              </a:rPr>
            </a:br>
            <a:r>
              <a:rPr lang="it-CH" sz="3200" dirty="0" smtClean="0">
                <a:solidFill>
                  <a:srgbClr val="CCFF66"/>
                </a:solidFill>
              </a:rPr>
              <a:t>Camera </a:t>
            </a:r>
            <a:r>
              <a:rPr lang="it-CH" sz="3200" dirty="0">
                <a:solidFill>
                  <a:srgbClr val="CCFF66"/>
                </a:solidFill>
              </a:rPr>
              <a:t>di Commercio </a:t>
            </a:r>
            <a:r>
              <a:rPr lang="it-CH" sz="3200" dirty="0" smtClean="0">
                <a:solidFill>
                  <a:srgbClr val="CCFF66"/>
                </a:solidFill>
              </a:rPr>
              <a:t/>
            </a:r>
            <a:br>
              <a:rPr lang="it-CH" sz="3200" dirty="0" smtClean="0">
                <a:solidFill>
                  <a:srgbClr val="CCFF66"/>
                </a:solidFill>
              </a:rPr>
            </a:br>
            <a:r>
              <a:rPr lang="it-CH" sz="3200" dirty="0" smtClean="0">
                <a:solidFill>
                  <a:srgbClr val="CCFF66"/>
                </a:solidFill>
              </a:rPr>
              <a:t>Ticino </a:t>
            </a:r>
            <a:endParaRPr lang="it-CH" sz="3200" dirty="0">
              <a:solidFill>
                <a:srgbClr val="CCFF66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557239" y="1427357"/>
            <a:ext cx="6255834" cy="769433"/>
          </a:xfrm>
        </p:spPr>
        <p:txBody>
          <a:bodyPr/>
          <a:lstStyle/>
          <a:p>
            <a:pPr marL="0" indent="0">
              <a:buNone/>
            </a:pPr>
            <a:r>
              <a:rPr lang="it-CH" sz="2400" b="1" dirty="0">
                <a:solidFill>
                  <a:schemeClr val="bg1"/>
                </a:solidFill>
              </a:rPr>
              <a:t>L’offerta di formazioni puntuali in </a:t>
            </a:r>
            <a:r>
              <a:rPr lang="it-CH" sz="2400" b="1" dirty="0" smtClean="0">
                <a:solidFill>
                  <a:schemeClr val="bg1"/>
                </a:solidFill>
              </a:rPr>
              <a:t>vari </a:t>
            </a:r>
            <a:r>
              <a:rPr lang="it-CH" sz="2400" b="1" dirty="0">
                <a:solidFill>
                  <a:schemeClr val="bg1"/>
                </a:solidFill>
              </a:rPr>
              <a:t>ambiti </a:t>
            </a:r>
            <a:r>
              <a:rPr lang="it-CH" sz="2400" b="1" dirty="0" smtClean="0">
                <a:solidFill>
                  <a:schemeClr val="bg1"/>
                </a:solidFill>
              </a:rPr>
              <a:t>aziendali su </a:t>
            </a:r>
            <a:r>
              <a:rPr lang="it-CH" sz="2400" b="1" dirty="0">
                <a:solidFill>
                  <a:schemeClr val="bg1"/>
                </a:solidFill>
                <a:hlinkClick r:id="rId2"/>
              </a:rPr>
              <a:t>www.cc-ti.ch/formazione/</a:t>
            </a:r>
            <a:r>
              <a:rPr lang="it-CH" sz="2400" b="1" dirty="0">
                <a:solidFill>
                  <a:schemeClr val="bg1"/>
                </a:solidFill>
              </a:rPr>
              <a:t> </a:t>
            </a:r>
            <a:r>
              <a:rPr lang="it-CH" sz="2400" b="1" dirty="0" smtClean="0">
                <a:solidFill>
                  <a:schemeClr val="bg1"/>
                </a:solidFill>
              </a:rPr>
              <a:t>:</a:t>
            </a:r>
            <a:r>
              <a:rPr lang="it-CH" sz="2400" b="1" dirty="0">
                <a:solidFill>
                  <a:schemeClr val="bg1"/>
                </a:solidFill>
              </a:rPr>
              <a:t> 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CH" sz="2400" b="1" u="sng" dirty="0" smtClean="0">
                <a:solidFill>
                  <a:schemeClr val="bg1"/>
                </a:solidFill>
                <a:hlinkClick r:id="rId3"/>
              </a:rPr>
              <a:t>Diritto</a:t>
            </a:r>
            <a:r>
              <a:rPr lang="it-CH" sz="2400" b="1" dirty="0" smtClean="0">
                <a:solidFill>
                  <a:schemeClr val="bg1"/>
                </a:solidFill>
              </a:rPr>
              <a:t> ; </a:t>
            </a:r>
            <a:endParaRPr lang="it-CH" sz="800" b="1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CH" sz="2400" b="1" u="sng" dirty="0" smtClean="0">
                <a:solidFill>
                  <a:schemeClr val="bg1"/>
                </a:solidFill>
                <a:hlinkClick r:id="rId4"/>
              </a:rPr>
              <a:t>Export</a:t>
            </a:r>
            <a:r>
              <a:rPr lang="it-CH" sz="2400" b="1" dirty="0" smtClean="0">
                <a:solidFill>
                  <a:schemeClr val="bg1"/>
                </a:solidFill>
              </a:rPr>
              <a:t> ; </a:t>
            </a:r>
            <a:endParaRPr lang="it-CH" sz="800" b="1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CH" sz="2400" b="1" u="sng" dirty="0" smtClean="0">
                <a:solidFill>
                  <a:schemeClr val="bg1"/>
                </a:solidFill>
                <a:hlinkClick r:id="rId5"/>
              </a:rPr>
              <a:t>Finanza</a:t>
            </a:r>
            <a:r>
              <a:rPr lang="it-CH" sz="2400" b="1" dirty="0" smtClean="0">
                <a:solidFill>
                  <a:schemeClr val="bg1"/>
                </a:solidFill>
              </a:rPr>
              <a:t> ;</a:t>
            </a:r>
            <a:endParaRPr lang="it-CH" sz="800" b="1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CH" sz="2400" b="1" u="sng" dirty="0">
                <a:solidFill>
                  <a:schemeClr val="bg1"/>
                </a:solidFill>
                <a:hlinkClick r:id="rId6"/>
              </a:rPr>
              <a:t>Marketing e </a:t>
            </a:r>
            <a:r>
              <a:rPr lang="it-CH" sz="2400" b="1" u="sng" dirty="0" smtClean="0">
                <a:solidFill>
                  <a:schemeClr val="bg1"/>
                </a:solidFill>
                <a:hlinkClick r:id="rId6"/>
              </a:rPr>
              <a:t>Vendita</a:t>
            </a:r>
            <a:r>
              <a:rPr lang="it-CH" sz="2400" b="1" dirty="0">
                <a:solidFill>
                  <a:schemeClr val="bg1"/>
                </a:solidFill>
              </a:rPr>
              <a:t> </a:t>
            </a:r>
            <a:r>
              <a:rPr lang="it-CH" sz="2400" b="1" dirty="0" smtClean="0">
                <a:solidFill>
                  <a:schemeClr val="bg1"/>
                </a:solidFill>
              </a:rPr>
              <a:t>;</a:t>
            </a:r>
            <a:endParaRPr lang="it-CH" sz="800" b="1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CH" sz="2400" b="1" u="sng" dirty="0" smtClean="0">
                <a:solidFill>
                  <a:schemeClr val="bg1"/>
                </a:solidFill>
                <a:hlinkClick r:id="rId7"/>
              </a:rPr>
              <a:t>Organizzazione</a:t>
            </a:r>
            <a:r>
              <a:rPr lang="it-CH" sz="2400" b="1" dirty="0" smtClean="0">
                <a:solidFill>
                  <a:schemeClr val="bg1"/>
                </a:solidFill>
              </a:rPr>
              <a:t> ; </a:t>
            </a:r>
            <a:endParaRPr lang="it-CH" sz="800" b="1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CH" sz="2400" b="1" u="sng" dirty="0">
                <a:solidFill>
                  <a:schemeClr val="bg1"/>
                </a:solidFill>
                <a:hlinkClick r:id="rId8"/>
              </a:rPr>
              <a:t>Risorse </a:t>
            </a:r>
            <a:r>
              <a:rPr lang="it-CH" sz="2400" b="1" u="sng" dirty="0" smtClean="0">
                <a:solidFill>
                  <a:schemeClr val="bg1"/>
                </a:solidFill>
                <a:hlinkClick r:id="rId8"/>
              </a:rPr>
              <a:t>Umane</a:t>
            </a:r>
            <a:r>
              <a:rPr lang="it-CH" sz="2400" b="1" dirty="0" smtClean="0">
                <a:solidFill>
                  <a:schemeClr val="bg1"/>
                </a:solidFill>
              </a:rPr>
              <a:t> ; </a:t>
            </a:r>
            <a:endParaRPr lang="it-CH" sz="800" b="1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CH" sz="2400" b="1" u="sng" dirty="0">
                <a:solidFill>
                  <a:schemeClr val="bg1"/>
                </a:solidFill>
                <a:hlinkClick r:id="rId9"/>
              </a:rPr>
              <a:t>Soft </a:t>
            </a:r>
            <a:r>
              <a:rPr lang="it-CH" sz="2400" b="1" u="sng" dirty="0" err="1" smtClean="0">
                <a:solidFill>
                  <a:schemeClr val="bg1"/>
                </a:solidFill>
                <a:hlinkClick r:id="rId9"/>
              </a:rPr>
              <a:t>skills</a:t>
            </a:r>
            <a:r>
              <a:rPr lang="it-CH" sz="2400" b="1" dirty="0" smtClean="0">
                <a:solidFill>
                  <a:schemeClr val="bg1"/>
                </a:solidFill>
              </a:rPr>
              <a:t> ; </a:t>
            </a:r>
            <a:endParaRPr lang="it-CH" sz="800" b="1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CH" sz="2400" b="1" dirty="0">
                <a:solidFill>
                  <a:schemeClr val="bg1"/>
                </a:solidFill>
                <a:hlinkClick r:id="rId10"/>
              </a:rPr>
              <a:t>Scuola manageriale</a:t>
            </a:r>
            <a:r>
              <a:rPr lang="it-CH" sz="2400" b="1" dirty="0">
                <a:solidFill>
                  <a:schemeClr val="bg1"/>
                </a:solidFill>
              </a:rPr>
              <a:t> .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37" y="5732113"/>
            <a:ext cx="1734560" cy="94890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2328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337" y="1443927"/>
            <a:ext cx="3257550" cy="1162050"/>
          </a:xfrm>
        </p:spPr>
        <p:txBody>
          <a:bodyPr anchor="t" anchorCtr="0"/>
          <a:lstStyle/>
          <a:p>
            <a:r>
              <a:rPr lang="it-CH" sz="3200" dirty="0">
                <a:solidFill>
                  <a:srgbClr val="CCFF66"/>
                </a:solidFill>
              </a:rPr>
              <a:t>Corsi </a:t>
            </a:r>
            <a:r>
              <a:rPr lang="it-CH" sz="3200" dirty="0" smtClean="0">
                <a:solidFill>
                  <a:srgbClr val="CCFF66"/>
                </a:solidFill>
              </a:rPr>
              <a:t>per </a:t>
            </a:r>
            <a:br>
              <a:rPr lang="it-CH" sz="3200" dirty="0" smtClean="0">
                <a:solidFill>
                  <a:srgbClr val="CCFF66"/>
                </a:solidFill>
              </a:rPr>
            </a:br>
            <a:r>
              <a:rPr lang="it-CH" sz="3200" dirty="0" smtClean="0">
                <a:solidFill>
                  <a:srgbClr val="CCFF66"/>
                </a:solidFill>
              </a:rPr>
              <a:t>adulti in </a:t>
            </a:r>
            <a:br>
              <a:rPr lang="it-CH" sz="3200" dirty="0" smtClean="0">
                <a:solidFill>
                  <a:srgbClr val="CCFF66"/>
                </a:solidFill>
              </a:rPr>
            </a:br>
            <a:r>
              <a:rPr lang="it-CH" sz="3200" dirty="0" smtClean="0">
                <a:solidFill>
                  <a:srgbClr val="CCFF66"/>
                </a:solidFill>
              </a:rPr>
              <a:t>Ticino </a:t>
            </a:r>
            <a:endParaRPr lang="it-CH" sz="3200" dirty="0">
              <a:solidFill>
                <a:srgbClr val="CCFF66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557239" y="1427357"/>
            <a:ext cx="6255834" cy="769433"/>
          </a:xfrm>
        </p:spPr>
        <p:txBody>
          <a:bodyPr/>
          <a:lstStyle/>
          <a:p>
            <a:pPr marL="0" indent="0">
              <a:buNone/>
            </a:pPr>
            <a:r>
              <a:rPr lang="it-CH" sz="2400" b="1" dirty="0" smtClean="0">
                <a:solidFill>
                  <a:schemeClr val="bg1"/>
                </a:solidFill>
              </a:rPr>
              <a:t>Colora il tuo tempo libero! Servono, sempre!</a:t>
            </a:r>
            <a:r>
              <a:rPr lang="it-CH" sz="2300" dirty="0" smtClean="0">
                <a:solidFill>
                  <a:schemeClr val="bg1"/>
                </a:solidFill>
              </a:rPr>
              <a:t>  </a:t>
            </a:r>
            <a:r>
              <a:rPr lang="it-CH" sz="2300" dirty="0">
                <a:solidFill>
                  <a:schemeClr val="bg1"/>
                </a:solidFill>
              </a:rPr>
              <a:t/>
            </a:r>
            <a:br>
              <a:rPr lang="it-CH" sz="2300" dirty="0">
                <a:solidFill>
                  <a:schemeClr val="bg1"/>
                </a:solidFill>
              </a:rPr>
            </a:br>
            <a:r>
              <a:rPr lang="it-CH" sz="2300" dirty="0">
                <a:solidFill>
                  <a:schemeClr val="bg1"/>
                </a:solidFill>
                <a:hlinkClick r:id="rId2"/>
              </a:rPr>
              <a:t>http://</a:t>
            </a:r>
            <a:r>
              <a:rPr lang="it-CH" sz="2300" dirty="0" smtClean="0">
                <a:solidFill>
                  <a:schemeClr val="bg1"/>
                </a:solidFill>
                <a:hlinkClick r:id="rId2"/>
              </a:rPr>
              <a:t>decs.news.ti.ch/display.php?M=307073&amp;C=9fffeba5a3aa558f213600458efbeb17&amp;S=1120&amp;L=264&amp;N=765</a:t>
            </a:r>
            <a:r>
              <a:rPr lang="it-CH" sz="2400" b="1" dirty="0" smtClean="0">
                <a:solidFill>
                  <a:schemeClr val="bg1"/>
                </a:solidFill>
              </a:rPr>
              <a:t>:</a:t>
            </a:r>
            <a:r>
              <a:rPr lang="it-CH" sz="2400" b="1" dirty="0">
                <a:solidFill>
                  <a:schemeClr val="bg1"/>
                </a:solidFill>
              </a:rPr>
              <a:t> </a:t>
            </a:r>
            <a:endParaRPr lang="it-CH" sz="2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CH" sz="2400" b="1" dirty="0" smtClean="0">
                <a:solidFill>
                  <a:schemeClr val="bg1"/>
                </a:solidFill>
              </a:rPr>
              <a:t>Lingue: </a:t>
            </a:r>
            <a:endParaRPr lang="it-CH" sz="2400" b="1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CH" sz="2400" b="1" dirty="0" smtClean="0">
                <a:solidFill>
                  <a:schemeClr val="bg1"/>
                </a:solidFill>
              </a:rPr>
              <a:t>Italiano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CH" sz="2400" b="1" dirty="0" smtClean="0">
                <a:solidFill>
                  <a:schemeClr val="bg1"/>
                </a:solidFill>
              </a:rPr>
              <a:t>Tedesco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CH" sz="2400" b="1" dirty="0" smtClean="0">
                <a:solidFill>
                  <a:schemeClr val="bg1"/>
                </a:solidFill>
              </a:rPr>
              <a:t>Inglese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CH" sz="2400" b="1" dirty="0" smtClean="0">
                <a:solidFill>
                  <a:schemeClr val="bg1"/>
                </a:solidFill>
              </a:rPr>
              <a:t>Francese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CH" sz="2400" b="1" dirty="0" smtClean="0">
                <a:solidFill>
                  <a:schemeClr val="bg1"/>
                </a:solidFill>
              </a:rPr>
              <a:t>Altre lingue 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37" y="5689672"/>
            <a:ext cx="1737255" cy="937566"/>
          </a:xfrm>
          <a:prstGeom prst="rect">
            <a:avLst/>
          </a:prstGeom>
        </p:spPr>
      </p:pic>
      <p:sp>
        <p:nvSpPr>
          <p:cNvPr id="13" name="Segnaposto contenuto 3"/>
          <p:cNvSpPr txBox="1">
            <a:spLocks/>
          </p:cNvSpPr>
          <p:nvPr/>
        </p:nvSpPr>
        <p:spPr>
          <a:xfrm>
            <a:off x="5666704" y="2113472"/>
            <a:ext cx="4018209" cy="4449371"/>
          </a:xfrm>
          <a:prstGeom prst="rect">
            <a:avLst/>
          </a:prstGeom>
        </p:spPr>
        <p:txBody>
          <a:bodyPr/>
          <a:lstStyle>
            <a:lvl1pPr marL="377825" indent="-377825" algn="l" rtl="0" eaLnBrk="0" fontAlgn="base" hangingPunct="0">
              <a:spcBef>
                <a:spcPct val="70000"/>
              </a:spcBef>
              <a:spcAft>
                <a:spcPct val="0"/>
              </a:spcAft>
              <a:buSzPct val="50000"/>
              <a:buFont typeface="Webdings" pitchFamily="18" charset="2"/>
              <a:buChar char="&lt;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265113" algn="l" rtl="0" eaLnBrk="0" fontAlgn="base" hangingPunct="0">
              <a:spcBef>
                <a:spcPct val="10000"/>
              </a:spcBef>
              <a:spcAft>
                <a:spcPct val="0"/>
              </a:spcAft>
              <a:buSzPct val="40000"/>
              <a:buFont typeface="Webdings" pitchFamily="18" charset="2"/>
              <a:buChar char="&lt;"/>
              <a:defRPr sz="2800">
                <a:solidFill>
                  <a:schemeClr val="tx1"/>
                </a:solidFill>
                <a:latin typeface="+mn-lt"/>
              </a:defRPr>
            </a:lvl2pPr>
            <a:lvl3pPr marL="1138238" indent="-26670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19238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885950" indent="-2524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343150" indent="-2524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00350" indent="-2524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257550" indent="-2524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14750" indent="-2524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ebdings" pitchFamily="18" charset="2"/>
              <a:buNone/>
            </a:pPr>
            <a:endParaRPr lang="it-CH" sz="2400" b="1" kern="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CH" sz="2400" b="1" kern="0" dirty="0" smtClean="0">
                <a:solidFill>
                  <a:schemeClr val="bg1"/>
                </a:solidFill>
              </a:rPr>
              <a:t>Contabilità</a:t>
            </a:r>
            <a:r>
              <a:rPr lang="it-CH" sz="2400" b="1" dirty="0" smtClean="0">
                <a:solidFill>
                  <a:schemeClr val="bg1"/>
                </a:solidFill>
              </a:rPr>
              <a:t>: </a:t>
            </a:r>
            <a:endParaRPr lang="it-CH" sz="2400" b="1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CH" sz="2400" b="1" dirty="0" err="1" smtClean="0">
                <a:solidFill>
                  <a:schemeClr val="bg1"/>
                </a:solidFill>
              </a:rPr>
              <a:t>Contab</a:t>
            </a:r>
            <a:r>
              <a:rPr lang="it-CH" sz="2400" b="1" dirty="0" smtClean="0">
                <a:solidFill>
                  <a:schemeClr val="bg1"/>
                </a:solidFill>
              </a:rPr>
              <a:t>. </a:t>
            </a:r>
            <a:r>
              <a:rPr lang="it-CH" sz="2400" b="1" dirty="0" err="1" smtClean="0">
                <a:solidFill>
                  <a:schemeClr val="bg1"/>
                </a:solidFill>
              </a:rPr>
              <a:t>classic</a:t>
            </a:r>
            <a:r>
              <a:rPr lang="it-CH" sz="2400" b="1" dirty="0" smtClean="0">
                <a:solidFill>
                  <a:schemeClr val="bg1"/>
                </a:solidFill>
              </a:rPr>
              <a:t> 1° e 2° anno </a:t>
            </a:r>
            <a:endParaRPr lang="it-CH" sz="2400" b="1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CH" sz="2400" b="1" dirty="0" smtClean="0">
                <a:solidFill>
                  <a:schemeClr val="bg1"/>
                </a:solidFill>
              </a:rPr>
              <a:t>Contabilità due in uno</a:t>
            </a:r>
            <a:endParaRPr lang="it-CH" sz="2400" b="1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CH" sz="2400" b="1" dirty="0" smtClean="0">
                <a:solidFill>
                  <a:schemeClr val="bg1"/>
                </a:solidFill>
              </a:rPr>
              <a:t>Approfondimento 3° anno </a:t>
            </a:r>
            <a:endParaRPr lang="it-CH" sz="2400" b="1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CH" sz="2400" b="1" dirty="0" err="1" smtClean="0">
                <a:solidFill>
                  <a:schemeClr val="bg1"/>
                </a:solidFill>
              </a:rPr>
              <a:t>Contab</a:t>
            </a:r>
            <a:r>
              <a:rPr lang="it-CH" sz="2400" b="1" dirty="0" smtClean="0">
                <a:solidFill>
                  <a:schemeClr val="bg1"/>
                </a:solidFill>
              </a:rPr>
              <a:t>. su Banana 9.0   </a:t>
            </a:r>
            <a:endParaRPr lang="it-CH" sz="2400" b="1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CH" sz="2400" b="1" dirty="0" smtClean="0">
                <a:solidFill>
                  <a:schemeClr val="bg1"/>
                </a:solidFill>
              </a:rPr>
              <a:t>Programma Easy </a:t>
            </a:r>
            <a:r>
              <a:rPr lang="it-CH" sz="2400" b="1" dirty="0" err="1" smtClean="0">
                <a:solidFill>
                  <a:schemeClr val="bg1"/>
                </a:solidFill>
              </a:rPr>
              <a:t>Salary</a:t>
            </a:r>
            <a:r>
              <a:rPr lang="it-CH" sz="2400" b="1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Font typeface="Webdings" pitchFamily="18" charset="2"/>
              <a:buNone/>
            </a:pPr>
            <a:r>
              <a:rPr lang="it-CH" sz="2400" b="1" kern="0" dirty="0" smtClean="0">
                <a:solidFill>
                  <a:schemeClr val="bg1"/>
                </a:solidFill>
              </a:rPr>
              <a:t>  </a:t>
            </a:r>
          </a:p>
          <a:p>
            <a:pPr marL="0" indent="0">
              <a:buFont typeface="Webdings" pitchFamily="18" charset="2"/>
              <a:buNone/>
            </a:pPr>
            <a:r>
              <a:rPr lang="it-CH" sz="2400" b="1" kern="0" dirty="0" smtClean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3322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337" y="1443927"/>
            <a:ext cx="3257550" cy="1162050"/>
          </a:xfrm>
        </p:spPr>
        <p:txBody>
          <a:bodyPr anchor="t" anchorCtr="0"/>
          <a:lstStyle/>
          <a:p>
            <a:r>
              <a:rPr lang="it-CH" sz="3200" dirty="0">
                <a:solidFill>
                  <a:srgbClr val="CCFF66"/>
                </a:solidFill>
              </a:rPr>
              <a:t>Scuola Superiore Alberghiera e </a:t>
            </a:r>
            <a:r>
              <a:rPr lang="it-CH" sz="3200" dirty="0" smtClean="0">
                <a:solidFill>
                  <a:srgbClr val="CCFF66"/>
                </a:solidFill>
              </a:rPr>
              <a:t>Turismo </a:t>
            </a:r>
            <a:endParaRPr lang="it-CH" sz="3200" dirty="0">
              <a:solidFill>
                <a:srgbClr val="CCFF66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557239" y="1427357"/>
            <a:ext cx="6255834" cy="769433"/>
          </a:xfrm>
        </p:spPr>
        <p:txBody>
          <a:bodyPr/>
          <a:lstStyle/>
          <a:p>
            <a:pPr marL="0" indent="0">
              <a:buNone/>
            </a:pPr>
            <a:r>
              <a:rPr lang="it-CH" sz="2400" dirty="0">
                <a:solidFill>
                  <a:schemeClr val="bg1"/>
                </a:solidFill>
              </a:rPr>
              <a:t>Operatore del Turismo SSAT a Bellinzona: </a:t>
            </a:r>
            <a:r>
              <a:rPr lang="it-CH" sz="2400" dirty="0">
                <a:solidFill>
                  <a:schemeClr val="bg1"/>
                </a:solidFill>
                <a:hlinkClick r:id="rId2"/>
              </a:rPr>
              <a:t>www.ssat.ch</a:t>
            </a:r>
            <a:r>
              <a:rPr lang="it-CH" sz="2400" dirty="0">
                <a:solidFill>
                  <a:schemeClr val="bg1"/>
                </a:solidFill>
              </a:rPr>
              <a:t>   </a:t>
            </a:r>
            <a:r>
              <a:rPr lang="it-CH" sz="800" dirty="0" smtClean="0">
                <a:solidFill>
                  <a:schemeClr val="bg1"/>
                </a:solidFill>
              </a:rPr>
              <a:t>  </a:t>
            </a:r>
            <a:endParaRPr lang="it-CH" sz="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CH" sz="2400" dirty="0">
                <a:solidFill>
                  <a:schemeClr val="bg1"/>
                </a:solidFill>
              </a:rPr>
              <a:t>Preiscrizione </a:t>
            </a:r>
            <a:r>
              <a:rPr lang="it-CH" sz="2400" b="1" dirty="0">
                <a:solidFill>
                  <a:schemeClr val="bg1"/>
                </a:solidFill>
              </a:rPr>
              <a:t>entro il </a:t>
            </a:r>
            <a:r>
              <a:rPr lang="it-CH" sz="2400" b="1" dirty="0" smtClean="0">
                <a:solidFill>
                  <a:schemeClr val="bg1"/>
                </a:solidFill>
              </a:rPr>
              <a:t>30.04.AA </a:t>
            </a:r>
            <a:r>
              <a:rPr lang="it-CH" sz="2400" dirty="0">
                <a:solidFill>
                  <a:schemeClr val="bg1"/>
                </a:solidFill>
              </a:rPr>
              <a:t>su: </a:t>
            </a:r>
            <a:r>
              <a:rPr lang="it-CH" sz="2400" dirty="0">
                <a:solidFill>
                  <a:schemeClr val="bg1"/>
                </a:solidFill>
                <a:hlinkClick r:id="rId3"/>
              </a:rPr>
              <a:t>www.ssat.ch/_manage/upload/pagine/PREISCRIZIONE5FSSAT5Fdal5F20145Fcon5Flingua.pdf</a:t>
            </a:r>
            <a:r>
              <a:rPr lang="it-CH" sz="2400" dirty="0">
                <a:solidFill>
                  <a:schemeClr val="bg1"/>
                </a:solidFill>
              </a:rPr>
              <a:t> </a:t>
            </a:r>
            <a:r>
              <a:rPr lang="it-CH" sz="800" dirty="0" smtClean="0">
                <a:solidFill>
                  <a:schemeClr val="bg1"/>
                </a:solidFill>
              </a:rPr>
              <a:t>  </a:t>
            </a:r>
            <a:endParaRPr lang="it-CH" sz="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CH" sz="2400" b="1" dirty="0">
                <a:solidFill>
                  <a:schemeClr val="bg1"/>
                </a:solidFill>
              </a:rPr>
              <a:t>Altre scuole in Svizzera: </a:t>
            </a:r>
            <a:r>
              <a:rPr lang="it-CH" sz="2400" dirty="0">
                <a:solidFill>
                  <a:schemeClr val="bg1"/>
                </a:solidFill>
              </a:rPr>
              <a:t> </a:t>
            </a:r>
            <a:br>
              <a:rPr lang="it-CH" sz="2400" dirty="0">
                <a:solidFill>
                  <a:schemeClr val="bg1"/>
                </a:solidFill>
              </a:rPr>
            </a:br>
            <a:r>
              <a:rPr lang="it-CH" sz="2400" dirty="0">
                <a:solidFill>
                  <a:schemeClr val="bg1"/>
                </a:solidFill>
              </a:rPr>
              <a:t>- </a:t>
            </a:r>
            <a:r>
              <a:rPr lang="it-CH" sz="2400" dirty="0" err="1">
                <a:solidFill>
                  <a:schemeClr val="bg1"/>
                </a:solidFill>
              </a:rPr>
              <a:t>Ecole</a:t>
            </a:r>
            <a:r>
              <a:rPr lang="it-CH" sz="2400" dirty="0">
                <a:solidFill>
                  <a:schemeClr val="bg1"/>
                </a:solidFill>
              </a:rPr>
              <a:t> </a:t>
            </a:r>
            <a:r>
              <a:rPr lang="it-CH" sz="2400" dirty="0" err="1" smtClean="0">
                <a:solidFill>
                  <a:schemeClr val="bg1"/>
                </a:solidFill>
              </a:rPr>
              <a:t>Suisse</a:t>
            </a:r>
            <a:r>
              <a:rPr lang="it-CH" sz="2400" dirty="0" smtClean="0">
                <a:solidFill>
                  <a:schemeClr val="bg1"/>
                </a:solidFill>
              </a:rPr>
              <a:t> </a:t>
            </a:r>
            <a:r>
              <a:rPr lang="it-CH" sz="2400" dirty="0">
                <a:solidFill>
                  <a:schemeClr val="bg1"/>
                </a:solidFill>
              </a:rPr>
              <a:t>de </a:t>
            </a:r>
            <a:r>
              <a:rPr lang="it-CH" sz="2400" dirty="0" err="1" smtClean="0">
                <a:solidFill>
                  <a:schemeClr val="bg1"/>
                </a:solidFill>
              </a:rPr>
              <a:t>Tourisme</a:t>
            </a:r>
            <a:r>
              <a:rPr lang="it-CH" sz="2400" dirty="0">
                <a:solidFill>
                  <a:schemeClr val="bg1"/>
                </a:solidFill>
              </a:rPr>
              <a:t>, Sierre VS: </a:t>
            </a:r>
            <a:r>
              <a:rPr lang="it-CH" sz="2400" dirty="0">
                <a:solidFill>
                  <a:schemeClr val="bg1"/>
                </a:solidFill>
                <a:hlinkClick r:id="rId4"/>
              </a:rPr>
              <a:t>www.hevs.ch</a:t>
            </a:r>
            <a:r>
              <a:rPr lang="it-CH" sz="2400" dirty="0">
                <a:solidFill>
                  <a:schemeClr val="bg1"/>
                </a:solidFill>
              </a:rPr>
              <a:t> ; </a:t>
            </a:r>
            <a:br>
              <a:rPr lang="it-CH" sz="2400" dirty="0">
                <a:solidFill>
                  <a:schemeClr val="bg1"/>
                </a:solidFill>
              </a:rPr>
            </a:br>
            <a:r>
              <a:rPr lang="it-CH" sz="2400" dirty="0">
                <a:solidFill>
                  <a:schemeClr val="bg1"/>
                </a:solidFill>
              </a:rPr>
              <a:t>- Accademia </a:t>
            </a:r>
            <a:r>
              <a:rPr lang="it-CH" sz="2400" dirty="0" err="1">
                <a:solidFill>
                  <a:schemeClr val="bg1"/>
                </a:solidFill>
              </a:rPr>
              <a:t>Engiadina</a:t>
            </a:r>
            <a:r>
              <a:rPr lang="it-CH" sz="2400" dirty="0">
                <a:solidFill>
                  <a:schemeClr val="bg1"/>
                </a:solidFill>
              </a:rPr>
              <a:t>, </a:t>
            </a:r>
            <a:r>
              <a:rPr lang="it-CH" sz="2400" dirty="0" err="1">
                <a:solidFill>
                  <a:schemeClr val="bg1"/>
                </a:solidFill>
              </a:rPr>
              <a:t>Samedan</a:t>
            </a:r>
            <a:r>
              <a:rPr lang="it-CH" sz="2400" dirty="0">
                <a:solidFill>
                  <a:schemeClr val="bg1"/>
                </a:solidFill>
              </a:rPr>
              <a:t> GR: </a:t>
            </a:r>
            <a:br>
              <a:rPr lang="it-CH" sz="2400" dirty="0">
                <a:solidFill>
                  <a:schemeClr val="bg1"/>
                </a:solidFill>
              </a:rPr>
            </a:br>
            <a:r>
              <a:rPr lang="it-CH" sz="2400" dirty="0" smtClean="0">
                <a:solidFill>
                  <a:schemeClr val="bg1"/>
                </a:solidFill>
              </a:rPr>
              <a:t>  </a:t>
            </a:r>
            <a:r>
              <a:rPr lang="it-CH" sz="2400" dirty="0">
                <a:solidFill>
                  <a:schemeClr val="bg1"/>
                </a:solidFill>
                <a:hlinkClick r:id="rId5"/>
              </a:rPr>
              <a:t>www.academia-engiadina.ch</a:t>
            </a:r>
            <a:r>
              <a:rPr lang="it-CH" sz="2400" dirty="0">
                <a:solidFill>
                  <a:schemeClr val="bg1"/>
                </a:solidFill>
              </a:rPr>
              <a:t> ; </a:t>
            </a:r>
            <a:br>
              <a:rPr lang="it-CH" sz="2400" dirty="0">
                <a:solidFill>
                  <a:schemeClr val="bg1"/>
                </a:solidFill>
              </a:rPr>
            </a:br>
            <a:r>
              <a:rPr lang="it-CH" sz="2400" dirty="0">
                <a:solidFill>
                  <a:schemeClr val="bg1"/>
                </a:solidFill>
              </a:rPr>
              <a:t>- </a:t>
            </a:r>
            <a:r>
              <a:rPr lang="it-CH" sz="2400" dirty="0" err="1">
                <a:solidFill>
                  <a:schemeClr val="bg1"/>
                </a:solidFill>
              </a:rPr>
              <a:t>Höhere</a:t>
            </a:r>
            <a:r>
              <a:rPr lang="it-CH" sz="2400" dirty="0">
                <a:solidFill>
                  <a:schemeClr val="bg1"/>
                </a:solidFill>
              </a:rPr>
              <a:t> </a:t>
            </a:r>
            <a:r>
              <a:rPr lang="it-CH" sz="2400" dirty="0" err="1">
                <a:solidFill>
                  <a:schemeClr val="bg1"/>
                </a:solidFill>
              </a:rPr>
              <a:t>Fachschule</a:t>
            </a:r>
            <a:r>
              <a:rPr lang="it-CH" sz="2400" dirty="0">
                <a:solidFill>
                  <a:schemeClr val="bg1"/>
                </a:solidFill>
              </a:rPr>
              <a:t> </a:t>
            </a:r>
            <a:r>
              <a:rPr lang="it-CH" sz="2400" dirty="0" err="1">
                <a:solidFill>
                  <a:schemeClr val="bg1"/>
                </a:solidFill>
              </a:rPr>
              <a:t>für</a:t>
            </a:r>
            <a:r>
              <a:rPr lang="it-CH" sz="2400" dirty="0">
                <a:solidFill>
                  <a:schemeClr val="bg1"/>
                </a:solidFill>
              </a:rPr>
              <a:t> </a:t>
            </a:r>
            <a:r>
              <a:rPr lang="it-CH" sz="2400" dirty="0" err="1">
                <a:solidFill>
                  <a:schemeClr val="bg1"/>
                </a:solidFill>
              </a:rPr>
              <a:t>Tourismus</a:t>
            </a:r>
            <a:r>
              <a:rPr lang="it-CH" sz="2400" dirty="0">
                <a:solidFill>
                  <a:schemeClr val="bg1"/>
                </a:solidFill>
              </a:rPr>
              <a:t>, Luzern</a:t>
            </a:r>
            <a:r>
              <a:rPr lang="it-CH" sz="2400" dirty="0" smtClean="0">
                <a:solidFill>
                  <a:schemeClr val="bg1"/>
                </a:solidFill>
              </a:rPr>
              <a:t>: </a:t>
            </a:r>
            <a:br>
              <a:rPr lang="it-CH" sz="2400" dirty="0" smtClean="0">
                <a:solidFill>
                  <a:schemeClr val="bg1"/>
                </a:solidFill>
              </a:rPr>
            </a:br>
            <a:r>
              <a:rPr lang="it-CH" sz="2400" dirty="0" smtClean="0">
                <a:solidFill>
                  <a:schemeClr val="bg1"/>
                </a:solidFill>
              </a:rPr>
              <a:t>  </a:t>
            </a:r>
            <a:r>
              <a:rPr lang="it-CH" sz="2400" dirty="0" smtClean="0">
                <a:solidFill>
                  <a:schemeClr val="bg1"/>
                </a:solidFill>
                <a:hlinkClick r:id="rId6"/>
              </a:rPr>
              <a:t>www.hft.ch</a:t>
            </a:r>
            <a:r>
              <a:rPr lang="it-CH" sz="2400" dirty="0" smtClean="0">
                <a:solidFill>
                  <a:schemeClr val="bg1"/>
                </a:solidFill>
              </a:rPr>
              <a:t> </a:t>
            </a:r>
            <a:r>
              <a:rPr lang="it-CH" sz="2400" dirty="0">
                <a:solidFill>
                  <a:schemeClr val="bg1"/>
                </a:solidFill>
              </a:rPr>
              <a:t>; </a:t>
            </a:r>
            <a:br>
              <a:rPr lang="it-CH" sz="2400" dirty="0">
                <a:solidFill>
                  <a:schemeClr val="bg1"/>
                </a:solidFill>
              </a:rPr>
            </a:br>
            <a:r>
              <a:rPr lang="it-CH" sz="2400" dirty="0">
                <a:solidFill>
                  <a:schemeClr val="bg1"/>
                </a:solidFill>
              </a:rPr>
              <a:t>- </a:t>
            </a:r>
            <a:r>
              <a:rPr lang="it-CH" sz="2400" dirty="0" err="1">
                <a:solidFill>
                  <a:schemeClr val="bg1"/>
                </a:solidFill>
              </a:rPr>
              <a:t>Internationale</a:t>
            </a:r>
            <a:r>
              <a:rPr lang="it-CH" sz="2400" dirty="0">
                <a:solidFill>
                  <a:schemeClr val="bg1"/>
                </a:solidFill>
              </a:rPr>
              <a:t> </a:t>
            </a:r>
            <a:r>
              <a:rPr lang="it-CH" sz="2400" dirty="0" err="1">
                <a:solidFill>
                  <a:schemeClr val="bg1"/>
                </a:solidFill>
              </a:rPr>
              <a:t>Schule</a:t>
            </a:r>
            <a:r>
              <a:rPr lang="it-CH" sz="2400" dirty="0">
                <a:solidFill>
                  <a:schemeClr val="bg1"/>
                </a:solidFill>
              </a:rPr>
              <a:t> </a:t>
            </a:r>
            <a:r>
              <a:rPr lang="it-CH" sz="2400" dirty="0" err="1">
                <a:solidFill>
                  <a:schemeClr val="bg1"/>
                </a:solidFill>
              </a:rPr>
              <a:t>für</a:t>
            </a:r>
            <a:r>
              <a:rPr lang="it-CH" sz="2400" dirty="0">
                <a:solidFill>
                  <a:schemeClr val="bg1"/>
                </a:solidFill>
              </a:rPr>
              <a:t> </a:t>
            </a:r>
            <a:r>
              <a:rPr lang="it-CH" sz="2400" dirty="0" err="1">
                <a:solidFill>
                  <a:schemeClr val="bg1"/>
                </a:solidFill>
              </a:rPr>
              <a:t>Touristik</a:t>
            </a:r>
            <a:r>
              <a:rPr lang="it-CH" sz="2400" dirty="0">
                <a:solidFill>
                  <a:schemeClr val="bg1"/>
                </a:solidFill>
              </a:rPr>
              <a:t>, </a:t>
            </a:r>
            <a:r>
              <a:rPr lang="it-CH" sz="2400" dirty="0" err="1">
                <a:solidFill>
                  <a:schemeClr val="bg1"/>
                </a:solidFill>
              </a:rPr>
              <a:t>Zürich</a:t>
            </a:r>
            <a:r>
              <a:rPr lang="it-CH" sz="2400" dirty="0">
                <a:solidFill>
                  <a:schemeClr val="bg1"/>
                </a:solidFill>
              </a:rPr>
              <a:t>: </a:t>
            </a:r>
            <a:br>
              <a:rPr lang="it-CH" sz="2400" dirty="0">
                <a:solidFill>
                  <a:schemeClr val="bg1"/>
                </a:solidFill>
              </a:rPr>
            </a:br>
            <a:r>
              <a:rPr lang="it-CH" sz="2400" dirty="0">
                <a:solidFill>
                  <a:schemeClr val="bg1"/>
                </a:solidFill>
              </a:rPr>
              <a:t>  </a:t>
            </a:r>
            <a:r>
              <a:rPr lang="it-CH" sz="2400" dirty="0" smtClean="0">
                <a:solidFill>
                  <a:schemeClr val="bg1"/>
                </a:solidFill>
                <a:hlinkClick r:id="rId7"/>
              </a:rPr>
              <a:t>www.ist-zurich.ch</a:t>
            </a:r>
            <a:r>
              <a:rPr lang="it-CH" sz="2400" dirty="0" smtClean="0">
                <a:solidFill>
                  <a:schemeClr val="bg1"/>
                </a:solidFill>
              </a:rPr>
              <a:t> </a:t>
            </a:r>
            <a:r>
              <a:rPr lang="it-CH" sz="2400" dirty="0">
                <a:solidFill>
                  <a:schemeClr val="bg1"/>
                </a:solidFill>
              </a:rPr>
              <a:t>;  </a:t>
            </a:r>
          </a:p>
        </p:txBody>
      </p:sp>
      <p:pic>
        <p:nvPicPr>
          <p:cNvPr id="5" name="Immagine 4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77" y="0"/>
            <a:ext cx="9935417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818" y="5977636"/>
            <a:ext cx="1533833" cy="39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337" y="1443927"/>
            <a:ext cx="3257550" cy="1162050"/>
          </a:xfrm>
        </p:spPr>
        <p:txBody>
          <a:bodyPr anchor="t" anchorCtr="0"/>
          <a:lstStyle/>
          <a:p>
            <a:r>
              <a:rPr lang="it-CH" sz="3200" dirty="0" smtClean="0">
                <a:solidFill>
                  <a:srgbClr val="CCFF66"/>
                </a:solidFill>
              </a:rPr>
              <a:t>SSS</a:t>
            </a:r>
            <a:endParaRPr lang="it-CH" sz="3200" dirty="0">
              <a:solidFill>
                <a:srgbClr val="CCFF66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557239" y="1427357"/>
            <a:ext cx="6255834" cy="769433"/>
          </a:xfrm>
        </p:spPr>
        <p:txBody>
          <a:bodyPr/>
          <a:lstStyle/>
          <a:p>
            <a:pPr marL="0" indent="0">
              <a:buNone/>
            </a:pPr>
            <a:r>
              <a:rPr lang="it-CH" sz="2400" dirty="0" smtClean="0">
                <a:solidFill>
                  <a:schemeClr val="bg1"/>
                </a:solidFill>
              </a:rPr>
              <a:t> </a:t>
            </a:r>
            <a:endParaRPr lang="it-CH" sz="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CH" sz="2400" b="1" dirty="0" smtClean="0">
                <a:solidFill>
                  <a:schemeClr val="bg1"/>
                </a:solidFill>
              </a:rPr>
              <a:t> </a:t>
            </a:r>
            <a:endParaRPr lang="it-CH" sz="2400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37" y="6185071"/>
            <a:ext cx="1763598" cy="41468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0" y="1162050"/>
            <a:ext cx="8029575" cy="56959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96933"/>
            <a:ext cx="1877285" cy="186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9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337" y="1443927"/>
            <a:ext cx="3257550" cy="1162050"/>
          </a:xfrm>
        </p:spPr>
        <p:txBody>
          <a:bodyPr anchor="t" anchorCtr="0"/>
          <a:lstStyle/>
          <a:p>
            <a:r>
              <a:rPr lang="it-CH" sz="3200" dirty="0">
                <a:solidFill>
                  <a:srgbClr val="CCFF66"/>
                </a:solidFill>
              </a:rPr>
              <a:t>Scuola Superiore Alberghiera e </a:t>
            </a:r>
            <a:r>
              <a:rPr lang="it-CH" sz="3200" dirty="0" smtClean="0">
                <a:solidFill>
                  <a:srgbClr val="CCFF66"/>
                </a:solidFill>
              </a:rPr>
              <a:t>Turismo </a:t>
            </a:r>
            <a:endParaRPr lang="it-CH" sz="3200" dirty="0">
              <a:solidFill>
                <a:srgbClr val="CCFF66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557239" y="1427357"/>
            <a:ext cx="6255834" cy="769433"/>
          </a:xfrm>
        </p:spPr>
        <p:txBody>
          <a:bodyPr/>
          <a:lstStyle/>
          <a:p>
            <a:pPr marL="0" indent="0">
              <a:buNone/>
            </a:pPr>
            <a:r>
              <a:rPr lang="it-CH" sz="2400" dirty="0">
                <a:solidFill>
                  <a:schemeClr val="bg1"/>
                </a:solidFill>
              </a:rPr>
              <a:t>Operatore del Turismo SSAT a Bellinzona: </a:t>
            </a:r>
            <a:r>
              <a:rPr lang="it-CH" sz="2400" dirty="0">
                <a:solidFill>
                  <a:schemeClr val="bg1"/>
                </a:solidFill>
                <a:hlinkClick r:id="rId2"/>
              </a:rPr>
              <a:t>www.ssat.ch</a:t>
            </a:r>
            <a:r>
              <a:rPr lang="it-CH" sz="2400" dirty="0">
                <a:solidFill>
                  <a:schemeClr val="bg1"/>
                </a:solidFill>
              </a:rPr>
              <a:t>   </a:t>
            </a:r>
            <a:r>
              <a:rPr lang="it-CH" sz="800" dirty="0" smtClean="0">
                <a:solidFill>
                  <a:schemeClr val="bg1"/>
                </a:solidFill>
              </a:rPr>
              <a:t>  </a:t>
            </a:r>
            <a:endParaRPr lang="it-CH" sz="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CH" sz="2400" dirty="0">
                <a:solidFill>
                  <a:schemeClr val="bg1"/>
                </a:solidFill>
              </a:rPr>
              <a:t>Preiscrizione </a:t>
            </a:r>
            <a:r>
              <a:rPr lang="it-CH" sz="2400" b="1" dirty="0">
                <a:solidFill>
                  <a:schemeClr val="bg1"/>
                </a:solidFill>
              </a:rPr>
              <a:t>entro il </a:t>
            </a:r>
            <a:r>
              <a:rPr lang="it-CH" sz="2400" b="1" dirty="0" smtClean="0">
                <a:solidFill>
                  <a:schemeClr val="bg1"/>
                </a:solidFill>
              </a:rPr>
              <a:t>30.04.AA </a:t>
            </a:r>
            <a:r>
              <a:rPr lang="it-CH" sz="2400" dirty="0">
                <a:solidFill>
                  <a:schemeClr val="bg1"/>
                </a:solidFill>
              </a:rPr>
              <a:t>su: </a:t>
            </a:r>
            <a:r>
              <a:rPr lang="it-CH" sz="2400" dirty="0">
                <a:solidFill>
                  <a:schemeClr val="bg1"/>
                </a:solidFill>
                <a:hlinkClick r:id="rId3"/>
              </a:rPr>
              <a:t>http://</a:t>
            </a:r>
            <a:r>
              <a:rPr lang="it-CH" sz="2400" dirty="0" smtClean="0">
                <a:solidFill>
                  <a:schemeClr val="bg1"/>
                </a:solidFill>
                <a:hlinkClick r:id="rId3"/>
              </a:rPr>
              <a:t>www.sssat.ti.ch/operatore-del-turismo/preiscrizione.cfm</a:t>
            </a:r>
            <a:r>
              <a:rPr lang="it-CH" sz="2400" dirty="0" smtClean="0">
                <a:solidFill>
                  <a:schemeClr val="bg1"/>
                </a:solidFill>
              </a:rPr>
              <a:t> </a:t>
            </a:r>
            <a:endParaRPr lang="it-CH" sz="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CH" sz="2400" b="1" dirty="0">
                <a:solidFill>
                  <a:schemeClr val="bg1"/>
                </a:solidFill>
              </a:rPr>
              <a:t>Altre scuole in Svizzera: </a:t>
            </a:r>
            <a:r>
              <a:rPr lang="it-CH" sz="2400" dirty="0">
                <a:solidFill>
                  <a:schemeClr val="bg1"/>
                </a:solidFill>
              </a:rPr>
              <a:t> </a:t>
            </a:r>
            <a:br>
              <a:rPr lang="it-CH" sz="2400" dirty="0">
                <a:solidFill>
                  <a:schemeClr val="bg1"/>
                </a:solidFill>
              </a:rPr>
            </a:br>
            <a:r>
              <a:rPr lang="it-CH" sz="2400" dirty="0">
                <a:solidFill>
                  <a:schemeClr val="bg1"/>
                </a:solidFill>
              </a:rPr>
              <a:t>- </a:t>
            </a:r>
            <a:r>
              <a:rPr lang="it-CH" sz="2400" dirty="0" err="1">
                <a:solidFill>
                  <a:schemeClr val="bg1"/>
                </a:solidFill>
              </a:rPr>
              <a:t>Ecole</a:t>
            </a:r>
            <a:r>
              <a:rPr lang="it-CH" sz="2400" dirty="0">
                <a:solidFill>
                  <a:schemeClr val="bg1"/>
                </a:solidFill>
              </a:rPr>
              <a:t> </a:t>
            </a:r>
            <a:r>
              <a:rPr lang="it-CH" sz="2400" dirty="0" err="1" smtClean="0">
                <a:solidFill>
                  <a:schemeClr val="bg1"/>
                </a:solidFill>
              </a:rPr>
              <a:t>Suisse</a:t>
            </a:r>
            <a:r>
              <a:rPr lang="it-CH" sz="2400" dirty="0" smtClean="0">
                <a:solidFill>
                  <a:schemeClr val="bg1"/>
                </a:solidFill>
              </a:rPr>
              <a:t> </a:t>
            </a:r>
            <a:r>
              <a:rPr lang="it-CH" sz="2400" dirty="0">
                <a:solidFill>
                  <a:schemeClr val="bg1"/>
                </a:solidFill>
              </a:rPr>
              <a:t>de </a:t>
            </a:r>
            <a:r>
              <a:rPr lang="it-CH" sz="2400" dirty="0" err="1" smtClean="0">
                <a:solidFill>
                  <a:schemeClr val="bg1"/>
                </a:solidFill>
              </a:rPr>
              <a:t>Tourisme</a:t>
            </a:r>
            <a:r>
              <a:rPr lang="it-CH" sz="2400" dirty="0">
                <a:solidFill>
                  <a:schemeClr val="bg1"/>
                </a:solidFill>
              </a:rPr>
              <a:t>, Sierre VS: </a:t>
            </a:r>
            <a:r>
              <a:rPr lang="it-CH" sz="2400" dirty="0">
                <a:solidFill>
                  <a:schemeClr val="bg1"/>
                </a:solidFill>
                <a:hlinkClick r:id="rId4"/>
              </a:rPr>
              <a:t>www.hevs.ch</a:t>
            </a:r>
            <a:r>
              <a:rPr lang="it-CH" sz="2400" dirty="0">
                <a:solidFill>
                  <a:schemeClr val="bg1"/>
                </a:solidFill>
              </a:rPr>
              <a:t> ; </a:t>
            </a:r>
            <a:br>
              <a:rPr lang="it-CH" sz="2400" dirty="0">
                <a:solidFill>
                  <a:schemeClr val="bg1"/>
                </a:solidFill>
              </a:rPr>
            </a:br>
            <a:r>
              <a:rPr lang="it-CH" sz="2400" dirty="0">
                <a:solidFill>
                  <a:schemeClr val="bg1"/>
                </a:solidFill>
              </a:rPr>
              <a:t>- Accademia </a:t>
            </a:r>
            <a:r>
              <a:rPr lang="it-CH" sz="2400" dirty="0" err="1">
                <a:solidFill>
                  <a:schemeClr val="bg1"/>
                </a:solidFill>
              </a:rPr>
              <a:t>Engiadina</a:t>
            </a:r>
            <a:r>
              <a:rPr lang="it-CH" sz="2400" dirty="0">
                <a:solidFill>
                  <a:schemeClr val="bg1"/>
                </a:solidFill>
              </a:rPr>
              <a:t>, </a:t>
            </a:r>
            <a:r>
              <a:rPr lang="it-CH" sz="2400" dirty="0" err="1">
                <a:solidFill>
                  <a:schemeClr val="bg1"/>
                </a:solidFill>
              </a:rPr>
              <a:t>Samedan</a:t>
            </a:r>
            <a:r>
              <a:rPr lang="it-CH" sz="2400" dirty="0">
                <a:solidFill>
                  <a:schemeClr val="bg1"/>
                </a:solidFill>
              </a:rPr>
              <a:t> GR: </a:t>
            </a:r>
            <a:br>
              <a:rPr lang="it-CH" sz="2400" dirty="0">
                <a:solidFill>
                  <a:schemeClr val="bg1"/>
                </a:solidFill>
              </a:rPr>
            </a:br>
            <a:r>
              <a:rPr lang="it-CH" sz="2400" dirty="0" smtClean="0">
                <a:solidFill>
                  <a:schemeClr val="bg1"/>
                </a:solidFill>
              </a:rPr>
              <a:t>  </a:t>
            </a:r>
            <a:r>
              <a:rPr lang="it-CH" sz="2400" dirty="0">
                <a:solidFill>
                  <a:schemeClr val="bg1"/>
                </a:solidFill>
                <a:hlinkClick r:id="rId5"/>
              </a:rPr>
              <a:t>www.academia-engiadina.ch</a:t>
            </a:r>
            <a:r>
              <a:rPr lang="it-CH" sz="2400" dirty="0">
                <a:solidFill>
                  <a:schemeClr val="bg1"/>
                </a:solidFill>
              </a:rPr>
              <a:t> ; </a:t>
            </a:r>
            <a:br>
              <a:rPr lang="it-CH" sz="2400" dirty="0">
                <a:solidFill>
                  <a:schemeClr val="bg1"/>
                </a:solidFill>
              </a:rPr>
            </a:br>
            <a:r>
              <a:rPr lang="it-CH" sz="2400" dirty="0">
                <a:solidFill>
                  <a:schemeClr val="bg1"/>
                </a:solidFill>
              </a:rPr>
              <a:t>- </a:t>
            </a:r>
            <a:r>
              <a:rPr lang="it-CH" sz="2400" dirty="0" err="1">
                <a:solidFill>
                  <a:schemeClr val="bg1"/>
                </a:solidFill>
              </a:rPr>
              <a:t>Höhere</a:t>
            </a:r>
            <a:r>
              <a:rPr lang="it-CH" sz="2400" dirty="0">
                <a:solidFill>
                  <a:schemeClr val="bg1"/>
                </a:solidFill>
              </a:rPr>
              <a:t> </a:t>
            </a:r>
            <a:r>
              <a:rPr lang="it-CH" sz="2400" dirty="0" err="1">
                <a:solidFill>
                  <a:schemeClr val="bg1"/>
                </a:solidFill>
              </a:rPr>
              <a:t>Fachschule</a:t>
            </a:r>
            <a:r>
              <a:rPr lang="it-CH" sz="2400" dirty="0">
                <a:solidFill>
                  <a:schemeClr val="bg1"/>
                </a:solidFill>
              </a:rPr>
              <a:t> </a:t>
            </a:r>
            <a:r>
              <a:rPr lang="it-CH" sz="2400" dirty="0" err="1">
                <a:solidFill>
                  <a:schemeClr val="bg1"/>
                </a:solidFill>
              </a:rPr>
              <a:t>für</a:t>
            </a:r>
            <a:r>
              <a:rPr lang="it-CH" sz="2400" dirty="0">
                <a:solidFill>
                  <a:schemeClr val="bg1"/>
                </a:solidFill>
              </a:rPr>
              <a:t> </a:t>
            </a:r>
            <a:r>
              <a:rPr lang="it-CH" sz="2400" dirty="0" err="1">
                <a:solidFill>
                  <a:schemeClr val="bg1"/>
                </a:solidFill>
              </a:rPr>
              <a:t>Tourismus</a:t>
            </a:r>
            <a:r>
              <a:rPr lang="it-CH" sz="2400" dirty="0">
                <a:solidFill>
                  <a:schemeClr val="bg1"/>
                </a:solidFill>
              </a:rPr>
              <a:t>, Luzern</a:t>
            </a:r>
            <a:r>
              <a:rPr lang="it-CH" sz="2400" dirty="0" smtClean="0">
                <a:solidFill>
                  <a:schemeClr val="bg1"/>
                </a:solidFill>
              </a:rPr>
              <a:t>: </a:t>
            </a:r>
            <a:br>
              <a:rPr lang="it-CH" sz="2400" dirty="0" smtClean="0">
                <a:solidFill>
                  <a:schemeClr val="bg1"/>
                </a:solidFill>
              </a:rPr>
            </a:br>
            <a:r>
              <a:rPr lang="it-CH" sz="2400" dirty="0" smtClean="0">
                <a:solidFill>
                  <a:schemeClr val="bg1"/>
                </a:solidFill>
              </a:rPr>
              <a:t>  </a:t>
            </a:r>
            <a:r>
              <a:rPr lang="it-CH" sz="2400" dirty="0" smtClean="0">
                <a:solidFill>
                  <a:schemeClr val="bg1"/>
                </a:solidFill>
                <a:hlinkClick r:id="rId6"/>
              </a:rPr>
              <a:t>www.hft.ch</a:t>
            </a:r>
            <a:r>
              <a:rPr lang="it-CH" sz="2400" dirty="0" smtClean="0">
                <a:solidFill>
                  <a:schemeClr val="bg1"/>
                </a:solidFill>
              </a:rPr>
              <a:t> </a:t>
            </a:r>
            <a:r>
              <a:rPr lang="it-CH" sz="2400" dirty="0">
                <a:solidFill>
                  <a:schemeClr val="bg1"/>
                </a:solidFill>
              </a:rPr>
              <a:t>; </a:t>
            </a:r>
            <a:br>
              <a:rPr lang="it-CH" sz="2400" dirty="0">
                <a:solidFill>
                  <a:schemeClr val="bg1"/>
                </a:solidFill>
              </a:rPr>
            </a:br>
            <a:r>
              <a:rPr lang="it-CH" sz="2400" dirty="0">
                <a:solidFill>
                  <a:schemeClr val="bg1"/>
                </a:solidFill>
              </a:rPr>
              <a:t>- </a:t>
            </a:r>
            <a:r>
              <a:rPr lang="it-CH" sz="2400" dirty="0" err="1">
                <a:solidFill>
                  <a:schemeClr val="bg1"/>
                </a:solidFill>
              </a:rPr>
              <a:t>Internationale</a:t>
            </a:r>
            <a:r>
              <a:rPr lang="it-CH" sz="2400" dirty="0">
                <a:solidFill>
                  <a:schemeClr val="bg1"/>
                </a:solidFill>
              </a:rPr>
              <a:t> </a:t>
            </a:r>
            <a:r>
              <a:rPr lang="it-CH" sz="2400" dirty="0" err="1">
                <a:solidFill>
                  <a:schemeClr val="bg1"/>
                </a:solidFill>
              </a:rPr>
              <a:t>Schule</a:t>
            </a:r>
            <a:r>
              <a:rPr lang="it-CH" sz="2400" dirty="0">
                <a:solidFill>
                  <a:schemeClr val="bg1"/>
                </a:solidFill>
              </a:rPr>
              <a:t> </a:t>
            </a:r>
            <a:r>
              <a:rPr lang="it-CH" sz="2400" dirty="0" err="1">
                <a:solidFill>
                  <a:schemeClr val="bg1"/>
                </a:solidFill>
              </a:rPr>
              <a:t>für</a:t>
            </a:r>
            <a:r>
              <a:rPr lang="it-CH" sz="2400" dirty="0">
                <a:solidFill>
                  <a:schemeClr val="bg1"/>
                </a:solidFill>
              </a:rPr>
              <a:t> </a:t>
            </a:r>
            <a:r>
              <a:rPr lang="it-CH" sz="2400" dirty="0" err="1">
                <a:solidFill>
                  <a:schemeClr val="bg1"/>
                </a:solidFill>
              </a:rPr>
              <a:t>Touristik</a:t>
            </a:r>
            <a:r>
              <a:rPr lang="it-CH" sz="2400" dirty="0">
                <a:solidFill>
                  <a:schemeClr val="bg1"/>
                </a:solidFill>
              </a:rPr>
              <a:t>, </a:t>
            </a:r>
            <a:r>
              <a:rPr lang="it-CH" sz="2400" dirty="0" err="1">
                <a:solidFill>
                  <a:schemeClr val="bg1"/>
                </a:solidFill>
              </a:rPr>
              <a:t>Zürich</a:t>
            </a:r>
            <a:r>
              <a:rPr lang="it-CH" sz="2400" dirty="0">
                <a:solidFill>
                  <a:schemeClr val="bg1"/>
                </a:solidFill>
              </a:rPr>
              <a:t>: </a:t>
            </a:r>
            <a:br>
              <a:rPr lang="it-CH" sz="2400" dirty="0">
                <a:solidFill>
                  <a:schemeClr val="bg1"/>
                </a:solidFill>
              </a:rPr>
            </a:br>
            <a:r>
              <a:rPr lang="it-CH" sz="2400" dirty="0">
                <a:solidFill>
                  <a:schemeClr val="bg1"/>
                </a:solidFill>
              </a:rPr>
              <a:t>  </a:t>
            </a:r>
            <a:r>
              <a:rPr lang="it-CH" sz="2400" dirty="0" smtClean="0">
                <a:solidFill>
                  <a:schemeClr val="bg1"/>
                </a:solidFill>
                <a:hlinkClick r:id="rId7"/>
              </a:rPr>
              <a:t>www.ist-zurich.ch</a:t>
            </a:r>
            <a:r>
              <a:rPr lang="it-CH" sz="2400" dirty="0" smtClean="0">
                <a:solidFill>
                  <a:schemeClr val="bg1"/>
                </a:solidFill>
              </a:rPr>
              <a:t> </a:t>
            </a:r>
            <a:r>
              <a:rPr lang="it-CH" sz="2400" dirty="0">
                <a:solidFill>
                  <a:schemeClr val="bg1"/>
                </a:solidFill>
              </a:rPr>
              <a:t>; 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37" y="6185071"/>
            <a:ext cx="1763598" cy="41468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4674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337" y="1443926"/>
            <a:ext cx="2301423" cy="2605559"/>
          </a:xfrm>
        </p:spPr>
        <p:txBody>
          <a:bodyPr anchor="t" anchorCtr="0"/>
          <a:lstStyle/>
          <a:p>
            <a:r>
              <a:rPr lang="it-CH" sz="3200" dirty="0">
                <a:solidFill>
                  <a:srgbClr val="CCFF66"/>
                </a:solidFill>
              </a:rPr>
              <a:t>Scuola </a:t>
            </a:r>
            <a:r>
              <a:rPr lang="it-CH" sz="3200" dirty="0" smtClean="0">
                <a:solidFill>
                  <a:srgbClr val="CCFF66"/>
                </a:solidFill>
              </a:rPr>
              <a:t>Specializzata Superiore di Economia (SSSE) </a:t>
            </a:r>
            <a:endParaRPr lang="it-CH" sz="3200" dirty="0">
              <a:solidFill>
                <a:srgbClr val="CCFF66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651760" y="1147313"/>
            <a:ext cx="7161313" cy="556960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it-CH" sz="2400" dirty="0" smtClean="0"/>
              <a:t>proseguire </a:t>
            </a:r>
            <a:r>
              <a:rPr lang="it-CH" sz="2400" dirty="0"/>
              <a:t>i vostri studi nel </a:t>
            </a:r>
            <a:r>
              <a:rPr lang="it-CH" sz="2400" dirty="0" smtClean="0"/>
              <a:t>campo della </a:t>
            </a:r>
            <a:br>
              <a:rPr lang="it-CH" sz="2400" dirty="0" smtClean="0"/>
            </a:br>
            <a:r>
              <a:rPr lang="it-CH" sz="2400" b="1" dirty="0" smtClean="0">
                <a:solidFill>
                  <a:schemeClr val="bg1"/>
                </a:solidFill>
                <a:hlinkClick r:id="rId2"/>
              </a:rPr>
              <a:t>SSEA </a:t>
            </a:r>
            <a:r>
              <a:rPr lang="it-CH" sz="2400" b="1" dirty="0">
                <a:solidFill>
                  <a:schemeClr val="bg1"/>
                </a:solidFill>
                <a:hlinkClick r:id="rId2"/>
              </a:rPr>
              <a:t>- Scuola Superiore Economia Aziendale</a:t>
            </a:r>
            <a:r>
              <a:rPr lang="it-CH" sz="2400" dirty="0" smtClean="0"/>
              <a:t> </a:t>
            </a:r>
            <a:endParaRPr lang="it-CH" sz="2400" dirty="0"/>
          </a:p>
          <a:p>
            <a:pPr marL="0" indent="0">
              <a:spcBef>
                <a:spcPts val="0"/>
              </a:spcBef>
              <a:buNone/>
            </a:pPr>
            <a:r>
              <a:rPr lang="it-CH" sz="2400" dirty="0" smtClean="0"/>
              <a:t>·</a:t>
            </a:r>
            <a:r>
              <a:rPr lang="it-CH" sz="2400" dirty="0"/>
              <a:t>  dell'</a:t>
            </a:r>
            <a:r>
              <a:rPr lang="it-CH" sz="2400" b="1" dirty="0"/>
              <a:t>Economia </a:t>
            </a:r>
            <a:r>
              <a:rPr lang="it-CH" sz="2400" b="1" dirty="0" smtClean="0"/>
              <a:t>Aziendale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CH" sz="2400" dirty="0" smtClean="0"/>
              <a:t>.  dell'</a:t>
            </a:r>
            <a:r>
              <a:rPr lang="it-CH" sz="2400" b="1" dirty="0" smtClean="0"/>
              <a:t>Informatica </a:t>
            </a:r>
            <a:r>
              <a:rPr lang="it-CH" sz="2400" b="1" dirty="0"/>
              <a:t>di Gestione</a:t>
            </a:r>
            <a:endParaRPr lang="it-CH" sz="2400" dirty="0"/>
          </a:p>
          <a:p>
            <a:pPr>
              <a:spcBef>
                <a:spcPts val="0"/>
              </a:spcBef>
            </a:pPr>
            <a:r>
              <a:rPr lang="it-CH" sz="2400" b="1" dirty="0" smtClean="0"/>
              <a:t>fascicolo </a:t>
            </a:r>
            <a:r>
              <a:rPr lang="it-CH" sz="2400" b="1" dirty="0"/>
              <a:t>informativo</a:t>
            </a:r>
            <a:r>
              <a:rPr lang="it-CH" sz="2400" dirty="0"/>
              <a:t> della SSSE</a:t>
            </a:r>
            <a:br>
              <a:rPr lang="it-CH" sz="2400" dirty="0"/>
            </a:br>
            <a:r>
              <a:rPr lang="it-CH" sz="2400" u="sng" dirty="0">
                <a:hlinkClick r:id="rId3"/>
              </a:rPr>
              <a:t>https://bit.ly/35HFYli</a:t>
            </a:r>
            <a:endParaRPr lang="it-CH" sz="2400" dirty="0"/>
          </a:p>
          <a:p>
            <a:pPr>
              <a:spcBef>
                <a:spcPts val="0"/>
              </a:spcBef>
            </a:pPr>
            <a:r>
              <a:rPr lang="it-CH" sz="2400" dirty="0" smtClean="0"/>
              <a:t>Link ai </a:t>
            </a:r>
            <a:r>
              <a:rPr lang="it-CH" sz="2400" b="1" dirty="0" smtClean="0"/>
              <a:t>lavori </a:t>
            </a:r>
            <a:r>
              <a:rPr lang="it-CH" sz="2400" b="1" dirty="0"/>
              <a:t>di </a:t>
            </a:r>
            <a:r>
              <a:rPr lang="it-CH" sz="2400" b="1" dirty="0" smtClean="0"/>
              <a:t>diploma</a:t>
            </a:r>
            <a:r>
              <a:rPr lang="it-CH" sz="2400" dirty="0"/>
              <a:t> </a:t>
            </a:r>
            <a:r>
              <a:rPr lang="it-CH" sz="2400" dirty="0" smtClean="0"/>
              <a:t>degli scorsi anni: </a:t>
            </a:r>
            <a:endParaRPr lang="it-CH" sz="2400" dirty="0"/>
          </a:p>
          <a:p>
            <a:pPr marL="0" indent="0">
              <a:spcBef>
                <a:spcPts val="0"/>
              </a:spcBef>
              <a:buNone/>
            </a:pPr>
            <a:r>
              <a:rPr lang="it-CH" sz="2400" dirty="0"/>
              <a:t>o Informatica di Gestione</a:t>
            </a:r>
          </a:p>
          <a:p>
            <a:pPr>
              <a:spcBef>
                <a:spcPts val="0"/>
              </a:spcBef>
            </a:pPr>
            <a:r>
              <a:rPr lang="it-CH" sz="2400" dirty="0" smtClean="0"/>
              <a:t>2019</a:t>
            </a:r>
            <a:r>
              <a:rPr lang="it-CH" sz="2400" dirty="0"/>
              <a:t>: </a:t>
            </a:r>
            <a:r>
              <a:rPr lang="it-CH" sz="2400" u="sng" dirty="0">
                <a:hlinkClick r:id="rId4"/>
              </a:rPr>
              <a:t>https://bit.ly/3diuEyy</a:t>
            </a:r>
            <a:endParaRPr lang="it-CH" sz="2400" dirty="0"/>
          </a:p>
          <a:p>
            <a:pPr>
              <a:spcBef>
                <a:spcPts val="0"/>
              </a:spcBef>
            </a:pPr>
            <a:r>
              <a:rPr lang="it-CH" sz="2400" dirty="0" smtClean="0"/>
              <a:t>2018</a:t>
            </a:r>
            <a:r>
              <a:rPr lang="it-CH" sz="2400" dirty="0"/>
              <a:t>: </a:t>
            </a:r>
            <a:r>
              <a:rPr lang="it-CH" sz="2400" u="sng" dirty="0">
                <a:hlinkClick r:id="rId5"/>
              </a:rPr>
              <a:t>https://bit.ly/2W4LRpy</a:t>
            </a:r>
            <a:endParaRPr lang="it-CH" sz="2400" dirty="0"/>
          </a:p>
          <a:p>
            <a:pPr>
              <a:spcBef>
                <a:spcPts val="0"/>
              </a:spcBef>
            </a:pPr>
            <a:r>
              <a:rPr lang="it-CH" sz="2400" dirty="0" smtClean="0"/>
              <a:t>2017</a:t>
            </a:r>
            <a:r>
              <a:rPr lang="it-CH" sz="2400" dirty="0"/>
              <a:t>: </a:t>
            </a:r>
            <a:r>
              <a:rPr lang="it-CH" sz="2400" u="sng" dirty="0">
                <a:hlinkClick r:id="rId6"/>
              </a:rPr>
              <a:t>https://</a:t>
            </a:r>
            <a:r>
              <a:rPr lang="it-CH" sz="2400" u="sng" dirty="0" smtClean="0">
                <a:hlinkClick r:id="rId6"/>
              </a:rPr>
              <a:t>bit.ly/2z9S9LG</a:t>
            </a:r>
            <a:endParaRPr lang="it-CH" sz="2400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it-CH" sz="2400" dirty="0" smtClean="0"/>
              <a:t>o</a:t>
            </a:r>
            <a:r>
              <a:rPr lang="it-CH" sz="2400" dirty="0"/>
              <a:t> Economia aziendale</a:t>
            </a:r>
          </a:p>
          <a:p>
            <a:pPr>
              <a:spcBef>
                <a:spcPts val="0"/>
              </a:spcBef>
            </a:pPr>
            <a:r>
              <a:rPr lang="it-CH" sz="2400" dirty="0" smtClean="0"/>
              <a:t>2019</a:t>
            </a:r>
            <a:r>
              <a:rPr lang="it-CH" sz="2400" dirty="0"/>
              <a:t>: </a:t>
            </a:r>
            <a:r>
              <a:rPr lang="it-CH" sz="2400" u="sng" dirty="0">
                <a:hlinkClick r:id="rId7"/>
              </a:rPr>
              <a:t>https://bit.ly/2Ws8HGv</a:t>
            </a:r>
            <a:endParaRPr lang="it-CH" sz="2400" dirty="0"/>
          </a:p>
          <a:p>
            <a:pPr>
              <a:spcBef>
                <a:spcPts val="0"/>
              </a:spcBef>
            </a:pPr>
            <a:r>
              <a:rPr lang="it-CH" sz="2400" dirty="0" smtClean="0"/>
              <a:t>2018</a:t>
            </a:r>
            <a:r>
              <a:rPr lang="it-CH" sz="2400" dirty="0"/>
              <a:t>: </a:t>
            </a:r>
            <a:r>
              <a:rPr lang="it-CH" sz="2400" u="sng" dirty="0">
                <a:hlinkClick r:id="rId8"/>
              </a:rPr>
              <a:t>https://bit.ly/2SEFCqt</a:t>
            </a:r>
            <a:endParaRPr lang="it-CH" sz="2400" dirty="0"/>
          </a:p>
          <a:p>
            <a:pPr>
              <a:spcBef>
                <a:spcPts val="0"/>
              </a:spcBef>
            </a:pPr>
            <a:r>
              <a:rPr lang="it-CH" sz="2400" dirty="0" smtClean="0"/>
              <a:t>2017</a:t>
            </a:r>
            <a:r>
              <a:rPr lang="it-CH" sz="2400" dirty="0"/>
              <a:t>: </a:t>
            </a:r>
            <a:r>
              <a:rPr lang="it-CH" sz="2400" u="sng" dirty="0">
                <a:hlinkClick r:id="rId9"/>
              </a:rPr>
              <a:t>https://bit.ly/2z7fQEq</a:t>
            </a:r>
            <a:r>
              <a:rPr lang="it-CH" sz="2400" dirty="0"/>
              <a:t>  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337" y="5702059"/>
            <a:ext cx="1768897" cy="101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6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337" y="1443927"/>
            <a:ext cx="3257550" cy="1162050"/>
          </a:xfrm>
        </p:spPr>
        <p:txBody>
          <a:bodyPr anchor="t" anchorCtr="0"/>
          <a:lstStyle/>
          <a:p>
            <a:r>
              <a:rPr lang="it-CH" sz="3200" dirty="0">
                <a:solidFill>
                  <a:srgbClr val="CCFF66"/>
                </a:solidFill>
              </a:rPr>
              <a:t>Scuola Universitaria Professionale SUPSI </a:t>
            </a:r>
            <a:r>
              <a:rPr lang="it-CH" sz="3200" dirty="0" smtClean="0">
                <a:solidFill>
                  <a:srgbClr val="CCFF66"/>
                </a:solidFill>
              </a:rPr>
              <a:t/>
            </a:r>
            <a:br>
              <a:rPr lang="it-CH" sz="3200" dirty="0" smtClean="0">
                <a:solidFill>
                  <a:srgbClr val="CCFF66"/>
                </a:solidFill>
              </a:rPr>
            </a:br>
            <a:r>
              <a:rPr lang="it-CH" sz="3200" dirty="0" smtClean="0">
                <a:solidFill>
                  <a:srgbClr val="CCFF66"/>
                </a:solidFill>
              </a:rPr>
              <a:t>(</a:t>
            </a:r>
            <a:r>
              <a:rPr lang="it-CH" sz="3200" dirty="0" err="1">
                <a:solidFill>
                  <a:srgbClr val="CCFF66"/>
                </a:solidFill>
              </a:rPr>
              <a:t>Bachelor</a:t>
            </a:r>
            <a:r>
              <a:rPr lang="it-CH" sz="3200" dirty="0" smtClean="0">
                <a:solidFill>
                  <a:srgbClr val="CCFF66"/>
                </a:solidFill>
              </a:rPr>
              <a:t>) </a:t>
            </a:r>
            <a:endParaRPr lang="it-CH" sz="3200" dirty="0">
              <a:solidFill>
                <a:srgbClr val="CCFF66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557239" y="1427357"/>
            <a:ext cx="6255834" cy="769433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it-IT" sz="2400" b="1" dirty="0">
                <a:solidFill>
                  <a:schemeClr val="bg1"/>
                </a:solidFill>
              </a:rPr>
              <a:t>SUPSI: Procedura di ammissione e immatricolazione ai corsi </a:t>
            </a:r>
            <a:r>
              <a:rPr lang="it-IT" sz="2400" b="1" dirty="0" err="1">
                <a:solidFill>
                  <a:schemeClr val="bg1"/>
                </a:solidFill>
              </a:rPr>
              <a:t>Bachelor</a:t>
            </a:r>
            <a:r>
              <a:rPr lang="it-IT" sz="2400" b="1" dirty="0">
                <a:solidFill>
                  <a:schemeClr val="bg1"/>
                </a:solidFill>
              </a:rPr>
              <a:t>, Diploma e Master: </a:t>
            </a:r>
            <a:r>
              <a:rPr lang="it-IT" sz="2400" u="sng" dirty="0" smtClean="0">
                <a:solidFill>
                  <a:schemeClr val="bg1"/>
                </a:solidFill>
                <a:hlinkClick r:id="rId2"/>
              </a:rPr>
              <a:t>www.supsi.ch/home/bachelor-diploma-master/informazioni-generali/iscrizioni.html</a:t>
            </a:r>
            <a:endParaRPr lang="it-CH" sz="2400" dirty="0">
              <a:solidFill>
                <a:schemeClr val="bg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it-CH" sz="2400" b="1" dirty="0">
                <a:solidFill>
                  <a:schemeClr val="bg1"/>
                </a:solidFill>
              </a:rPr>
              <a:t>Economia aziendale ;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it-CH" sz="2400" dirty="0">
                <a:solidFill>
                  <a:schemeClr val="bg1"/>
                </a:solidFill>
              </a:rPr>
              <a:t>Sanità e Lavoro Sociale, richiesto stage pratico ;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it-CH" sz="2400" dirty="0">
                <a:solidFill>
                  <a:schemeClr val="bg1"/>
                </a:solidFill>
              </a:rPr>
              <a:t>DFA Magistrale (scuola elementare), con anno passerella ;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it-CH" sz="2400" dirty="0">
                <a:solidFill>
                  <a:schemeClr val="bg1"/>
                </a:solidFill>
              </a:rPr>
              <a:t>ed altri indirizzi ancora … </a:t>
            </a:r>
            <a:r>
              <a:rPr lang="it-CH" sz="800" dirty="0" smtClean="0">
                <a:solidFill>
                  <a:schemeClr val="bg1"/>
                </a:solidFill>
              </a:rPr>
              <a:t> </a:t>
            </a:r>
            <a:endParaRPr lang="it-CH" sz="800" dirty="0">
              <a:solidFill>
                <a:schemeClr val="bg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it-CH" sz="2400" dirty="0">
                <a:solidFill>
                  <a:schemeClr val="bg1"/>
                </a:solidFill>
              </a:rPr>
              <a:t>… e dopo gli studi, possibilità presso FFS: </a:t>
            </a:r>
            <a:r>
              <a:rPr lang="it-CH" sz="2400" dirty="0">
                <a:solidFill>
                  <a:schemeClr val="bg1"/>
                </a:solidFill>
                <a:hlinkClick r:id="rId3"/>
              </a:rPr>
              <a:t>www.ffs.ch/gruppo/impieghi-carriera/studenti-laureati.html</a:t>
            </a:r>
            <a:r>
              <a:rPr lang="it-CH" sz="2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37" y="6186991"/>
            <a:ext cx="1724269" cy="45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8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337" y="1443927"/>
            <a:ext cx="3257550" cy="1162050"/>
          </a:xfrm>
        </p:spPr>
        <p:txBody>
          <a:bodyPr anchor="t" anchorCtr="0"/>
          <a:lstStyle/>
          <a:p>
            <a:r>
              <a:rPr lang="it-CH" sz="3200" dirty="0">
                <a:solidFill>
                  <a:srgbClr val="CCFF66"/>
                </a:solidFill>
              </a:rPr>
              <a:t>Scuola Universitaria Professionale SUPSI </a:t>
            </a:r>
            <a:r>
              <a:rPr lang="it-CH" sz="3200" dirty="0" smtClean="0">
                <a:solidFill>
                  <a:srgbClr val="CCFF66"/>
                </a:solidFill>
              </a:rPr>
              <a:t/>
            </a:r>
            <a:br>
              <a:rPr lang="it-CH" sz="3200" dirty="0" smtClean="0">
                <a:solidFill>
                  <a:srgbClr val="CCFF66"/>
                </a:solidFill>
              </a:rPr>
            </a:br>
            <a:r>
              <a:rPr lang="it-CH" sz="3200" dirty="0" smtClean="0">
                <a:solidFill>
                  <a:srgbClr val="CCFF66"/>
                </a:solidFill>
              </a:rPr>
              <a:t>(</a:t>
            </a:r>
            <a:r>
              <a:rPr lang="it-CH" sz="3200" dirty="0" err="1">
                <a:solidFill>
                  <a:srgbClr val="CCFF66"/>
                </a:solidFill>
              </a:rPr>
              <a:t>Bachelor</a:t>
            </a:r>
            <a:r>
              <a:rPr lang="it-CH" sz="3200" dirty="0" smtClean="0">
                <a:solidFill>
                  <a:srgbClr val="CCFF66"/>
                </a:solidFill>
              </a:rPr>
              <a:t>) </a:t>
            </a:r>
            <a:endParaRPr lang="it-CH" sz="3200" dirty="0">
              <a:solidFill>
                <a:srgbClr val="CCFF66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557239" y="1427357"/>
            <a:ext cx="6255834" cy="769433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it-IT" sz="2400" b="1" dirty="0">
                <a:solidFill>
                  <a:schemeClr val="bg1"/>
                </a:solidFill>
              </a:rPr>
              <a:t>SUPSI: Procedura di ammissione e immatricolazione ai corsi </a:t>
            </a:r>
            <a:r>
              <a:rPr lang="it-IT" sz="2400" b="1" dirty="0" err="1">
                <a:solidFill>
                  <a:schemeClr val="bg1"/>
                </a:solidFill>
              </a:rPr>
              <a:t>Bachelor</a:t>
            </a:r>
            <a:r>
              <a:rPr lang="it-IT" sz="2400" b="1" dirty="0">
                <a:solidFill>
                  <a:schemeClr val="bg1"/>
                </a:solidFill>
              </a:rPr>
              <a:t>, Diploma e Master: </a:t>
            </a:r>
            <a:r>
              <a:rPr lang="it-IT" sz="2400" u="sng" dirty="0" smtClean="0">
                <a:solidFill>
                  <a:schemeClr val="bg1"/>
                </a:solidFill>
                <a:hlinkClick r:id="rId2"/>
              </a:rPr>
              <a:t>www.supsi.ch/home/bachelor-diploma-master/informazioni-generali/iscrizioni.html</a:t>
            </a:r>
            <a:endParaRPr lang="it-CH" sz="2400" dirty="0">
              <a:solidFill>
                <a:schemeClr val="bg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it-CH" sz="2400" b="1" dirty="0">
                <a:solidFill>
                  <a:schemeClr val="bg1"/>
                </a:solidFill>
              </a:rPr>
              <a:t>Economia aziendale ;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it-CH" sz="2400" dirty="0">
                <a:solidFill>
                  <a:schemeClr val="bg1"/>
                </a:solidFill>
              </a:rPr>
              <a:t>Sanità e Lavoro Sociale, richiesto stage pratico ;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it-CH" sz="2400" dirty="0">
                <a:solidFill>
                  <a:schemeClr val="bg1"/>
                </a:solidFill>
              </a:rPr>
              <a:t>DFA Magistrale (scuola elementare), con anno passerella ;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it-CH" sz="2400" dirty="0">
                <a:solidFill>
                  <a:schemeClr val="bg1"/>
                </a:solidFill>
              </a:rPr>
              <a:t>ed altri indirizzi ancora … </a:t>
            </a:r>
            <a:r>
              <a:rPr lang="it-CH" sz="800" dirty="0" smtClean="0">
                <a:solidFill>
                  <a:schemeClr val="bg1"/>
                </a:solidFill>
              </a:rPr>
              <a:t> </a:t>
            </a:r>
            <a:endParaRPr lang="it-CH" sz="800" dirty="0">
              <a:solidFill>
                <a:schemeClr val="bg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it-CH" sz="2400" dirty="0">
                <a:solidFill>
                  <a:schemeClr val="bg1"/>
                </a:solidFill>
              </a:rPr>
              <a:t>… e dopo gli studi, possibilità presso FFS: </a:t>
            </a:r>
            <a:r>
              <a:rPr lang="it-CH" sz="2400" dirty="0">
                <a:solidFill>
                  <a:schemeClr val="bg1"/>
                </a:solidFill>
                <a:hlinkClick r:id="rId3"/>
              </a:rPr>
              <a:t>www.ffs.ch/gruppo/impieghi-carriera/studenti-laureati.html</a:t>
            </a:r>
            <a:r>
              <a:rPr lang="it-CH" sz="2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Immagine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9902825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337" y="5792736"/>
            <a:ext cx="30099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6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337" y="1443927"/>
            <a:ext cx="3257550" cy="1162050"/>
          </a:xfrm>
        </p:spPr>
        <p:txBody>
          <a:bodyPr anchor="t" anchorCtr="0"/>
          <a:lstStyle/>
          <a:p>
            <a:r>
              <a:rPr lang="it-CH" sz="3200" dirty="0">
                <a:solidFill>
                  <a:srgbClr val="CCFF66"/>
                </a:solidFill>
              </a:rPr>
              <a:t>Lingue e stage all’estero </a:t>
            </a:r>
            <a:r>
              <a:rPr lang="it-CH" sz="3200" dirty="0" smtClean="0">
                <a:solidFill>
                  <a:srgbClr val="CCFF66"/>
                </a:solidFill>
              </a:rPr>
              <a:t> </a:t>
            </a:r>
            <a:endParaRPr lang="it-CH" sz="3200" dirty="0">
              <a:solidFill>
                <a:srgbClr val="CCFF66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557239" y="1427357"/>
            <a:ext cx="6255834" cy="769433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it-CH" sz="2400" b="1" dirty="0">
                <a:solidFill>
                  <a:schemeClr val="bg1"/>
                </a:solidFill>
              </a:rPr>
              <a:t>Stage all'estero: Una tappa decisiva! </a:t>
            </a:r>
            <a:r>
              <a:rPr lang="it-CH" sz="2400" dirty="0" smtClean="0">
                <a:hlinkClick r:id="rId2"/>
              </a:rPr>
              <a:t>www.ti.ch/lingue-stage</a:t>
            </a:r>
            <a:r>
              <a:rPr lang="it-CH" sz="2400" dirty="0" smtClean="0"/>
              <a:t> </a:t>
            </a:r>
            <a:endParaRPr lang="it-CH" sz="2400" b="1" dirty="0">
              <a:solidFill>
                <a:schemeClr val="bg1"/>
              </a:solidFill>
            </a:endParaRP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it-CH" sz="2400" dirty="0">
                <a:solidFill>
                  <a:schemeClr val="bg1"/>
                </a:solidFill>
              </a:rPr>
              <a:t>La buona conoscenza delle lingue straniere: </a:t>
            </a:r>
            <a:r>
              <a:rPr lang="it-CH" sz="2400" b="1" dirty="0">
                <a:solidFill>
                  <a:schemeClr val="bg1"/>
                </a:solidFill>
              </a:rPr>
              <a:t>requisito sempre più richiesto </a:t>
            </a:r>
            <a:r>
              <a:rPr lang="it-CH" sz="2400" dirty="0">
                <a:solidFill>
                  <a:schemeClr val="bg1"/>
                </a:solidFill>
              </a:rPr>
              <a:t>dalle aziende del mondo del lavoro ai giovani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it-CH" sz="2400" dirty="0">
                <a:solidFill>
                  <a:schemeClr val="bg1"/>
                </a:solidFill>
              </a:rPr>
              <a:t>Un altra realtà culturale e linguistica migliora </a:t>
            </a:r>
            <a:r>
              <a:rPr lang="it-CH" sz="2400" b="1" dirty="0">
                <a:solidFill>
                  <a:schemeClr val="bg1"/>
                </a:solidFill>
              </a:rPr>
              <a:t>conoscenze della lingua</a:t>
            </a:r>
            <a:r>
              <a:rPr lang="it-CH" sz="2400" dirty="0">
                <a:solidFill>
                  <a:schemeClr val="bg1"/>
                </a:solidFill>
              </a:rPr>
              <a:t> straniera e </a:t>
            </a:r>
            <a:r>
              <a:rPr lang="it-CH" sz="2400" b="1" dirty="0">
                <a:solidFill>
                  <a:schemeClr val="bg1"/>
                </a:solidFill>
              </a:rPr>
              <a:t>accresce le competenze</a:t>
            </a:r>
            <a:r>
              <a:rPr lang="it-CH" sz="2400" dirty="0">
                <a:solidFill>
                  <a:schemeClr val="bg1"/>
                </a:solidFill>
              </a:rPr>
              <a:t> come: lo </a:t>
            </a:r>
            <a:r>
              <a:rPr lang="it-CH" sz="2400" b="1" dirty="0">
                <a:solidFill>
                  <a:schemeClr val="bg1"/>
                </a:solidFill>
              </a:rPr>
              <a:t>spirito d'iniziativa</a:t>
            </a:r>
            <a:r>
              <a:rPr lang="it-CH" sz="2400" dirty="0">
                <a:solidFill>
                  <a:schemeClr val="bg1"/>
                </a:solidFill>
              </a:rPr>
              <a:t>, il </a:t>
            </a:r>
            <a:r>
              <a:rPr lang="it-CH" sz="2400" b="1" dirty="0">
                <a:solidFill>
                  <a:schemeClr val="bg1"/>
                </a:solidFill>
              </a:rPr>
              <a:t>senso di responsabilità</a:t>
            </a:r>
            <a:r>
              <a:rPr lang="it-CH" sz="2400" dirty="0">
                <a:solidFill>
                  <a:schemeClr val="bg1"/>
                </a:solidFill>
              </a:rPr>
              <a:t>, la </a:t>
            </a:r>
            <a:r>
              <a:rPr lang="it-CH" sz="2400" b="1" dirty="0">
                <a:solidFill>
                  <a:schemeClr val="bg1"/>
                </a:solidFill>
              </a:rPr>
              <a:t>flessibilità</a:t>
            </a:r>
            <a:r>
              <a:rPr lang="it-CH" sz="2400" dirty="0">
                <a:solidFill>
                  <a:schemeClr val="bg1"/>
                </a:solidFill>
              </a:rPr>
              <a:t> e l’</a:t>
            </a:r>
            <a:r>
              <a:rPr lang="it-CH" sz="2400" b="1" dirty="0">
                <a:solidFill>
                  <a:schemeClr val="bg1"/>
                </a:solidFill>
              </a:rPr>
              <a:t>autonomia</a:t>
            </a:r>
            <a:r>
              <a:rPr lang="it-CH" sz="2400" dirty="0">
                <a:solidFill>
                  <a:schemeClr val="bg1"/>
                </a:solidFill>
              </a:rPr>
              <a:t>.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it-CH" sz="2400" b="1" dirty="0">
                <a:solidFill>
                  <a:schemeClr val="bg1"/>
                </a:solidFill>
                <a:hlinkClick r:id="rId3"/>
              </a:rPr>
              <a:t>Guida alle possibilità all'estero</a:t>
            </a:r>
            <a:r>
              <a:rPr lang="it-CH" sz="2400" b="1" dirty="0">
                <a:solidFill>
                  <a:schemeClr val="bg1"/>
                </a:solidFill>
              </a:rPr>
              <a:t> =&gt;  </a:t>
            </a:r>
            <a:r>
              <a:rPr lang="it-CH" sz="2400" dirty="0">
                <a:solidFill>
                  <a:schemeClr val="bg1"/>
                </a:solidFill>
                <a:hlinkClick r:id="rId3"/>
              </a:rPr>
              <a:t>www4.ti.ch/decs/dfp/lse/stage-allestero/guida-ai-programmi</a:t>
            </a:r>
            <a:r>
              <a:rPr lang="it-CH" sz="2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37" y="5689672"/>
            <a:ext cx="1737255" cy="93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7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337" y="1443927"/>
            <a:ext cx="2122407" cy="1162050"/>
          </a:xfrm>
        </p:spPr>
        <p:txBody>
          <a:bodyPr anchor="t" anchorCtr="0"/>
          <a:lstStyle/>
          <a:p>
            <a:r>
              <a:rPr lang="it-CH" sz="3200" dirty="0" smtClean="0">
                <a:solidFill>
                  <a:srgbClr val="CCFF66"/>
                </a:solidFill>
              </a:rPr>
              <a:t>Aiuti alla scelta della carriera professionale ideale: </a:t>
            </a:r>
            <a:endParaRPr lang="it-CH" sz="3200" dirty="0">
              <a:solidFill>
                <a:srgbClr val="CCFF66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305318" y="1427357"/>
            <a:ext cx="7469747" cy="769433"/>
          </a:xfrm>
        </p:spPr>
        <p:txBody>
          <a:bodyPr/>
          <a:lstStyle/>
          <a:p>
            <a:pPr marL="0" indent="0">
              <a:buNone/>
            </a:pPr>
            <a:r>
              <a:rPr lang="it-CH" b="1" dirty="0" smtClean="0">
                <a:solidFill>
                  <a:schemeClr val="bg1"/>
                </a:solidFill>
              </a:rPr>
              <a:t>1</a:t>
            </a:r>
            <a:r>
              <a:rPr lang="it-CH" b="1" dirty="0">
                <a:solidFill>
                  <a:schemeClr val="bg1"/>
                </a:solidFill>
              </a:rPr>
              <a:t>) </a:t>
            </a:r>
            <a:r>
              <a:rPr lang="it-CH" b="1" dirty="0" smtClean="0">
                <a:solidFill>
                  <a:schemeClr val="bg1"/>
                </a:solidFill>
              </a:rPr>
              <a:t>Mi Oriento – scelta </a:t>
            </a:r>
            <a:r>
              <a:rPr lang="it-CH" b="1" dirty="0">
                <a:solidFill>
                  <a:schemeClr val="bg1"/>
                </a:solidFill>
              </a:rPr>
              <a:t>professionale </a:t>
            </a:r>
            <a:r>
              <a:rPr lang="it-CH" b="1" dirty="0" smtClean="0">
                <a:solidFill>
                  <a:schemeClr val="bg1"/>
                </a:solidFill>
              </a:rPr>
              <a:t>:</a:t>
            </a:r>
            <a:r>
              <a:rPr lang="it-CH" b="1" dirty="0"/>
              <a:t> </a:t>
            </a:r>
            <a:r>
              <a:rPr lang="it-CH" dirty="0"/>
              <a:t/>
            </a:r>
            <a:br>
              <a:rPr lang="it-CH" dirty="0"/>
            </a:br>
            <a:r>
              <a:rPr lang="it-CH" b="1" dirty="0" smtClean="0">
                <a:hlinkClick r:id="rId2"/>
              </a:rPr>
              <a:t>www.orientamento.ch/dyn/show/61007</a:t>
            </a:r>
            <a:endParaRPr lang="it-CH" dirty="0"/>
          </a:p>
          <a:p>
            <a:pPr marL="0" indent="0">
              <a:buNone/>
            </a:pPr>
            <a:r>
              <a:rPr lang="it-CH" b="1" dirty="0" smtClean="0">
                <a:solidFill>
                  <a:schemeClr val="bg1"/>
                </a:solidFill>
              </a:rPr>
              <a:t>2</a:t>
            </a:r>
            <a:r>
              <a:rPr lang="it-CH" b="1" dirty="0">
                <a:solidFill>
                  <a:schemeClr val="bg1"/>
                </a:solidFill>
              </a:rPr>
              <a:t>) </a:t>
            </a:r>
            <a:r>
              <a:rPr lang="it-CH" b="1" dirty="0" smtClean="0">
                <a:solidFill>
                  <a:schemeClr val="bg1"/>
                </a:solidFill>
              </a:rPr>
              <a:t>Professioni sconosciute:</a:t>
            </a:r>
            <a:r>
              <a:rPr lang="it-CH" b="1" dirty="0">
                <a:solidFill>
                  <a:schemeClr val="bg1"/>
                </a:solidFill>
              </a:rPr>
              <a:t> </a:t>
            </a:r>
            <a:r>
              <a:rPr lang="it-CH" b="1" dirty="0" smtClean="0">
                <a:hlinkClick r:id="rId3"/>
              </a:rPr>
              <a:t>www.orientamento.ch/dyn/show/147350</a:t>
            </a:r>
            <a:r>
              <a:rPr lang="it-CH" dirty="0"/>
              <a:t> ; </a:t>
            </a:r>
          </a:p>
          <a:p>
            <a:pPr marL="0" indent="0">
              <a:buNone/>
            </a:pPr>
            <a:r>
              <a:rPr lang="it-CH" b="1" dirty="0">
                <a:solidFill>
                  <a:schemeClr val="bg1"/>
                </a:solidFill>
              </a:rPr>
              <a:t>3) </a:t>
            </a:r>
            <a:r>
              <a:rPr lang="it-CH" b="1" dirty="0" smtClean="0">
                <a:solidFill>
                  <a:schemeClr val="bg1"/>
                </a:solidFill>
              </a:rPr>
              <a:t>Settori professionali:</a:t>
            </a:r>
            <a:r>
              <a:rPr lang="it-CH" b="1" dirty="0">
                <a:solidFill>
                  <a:schemeClr val="bg1"/>
                </a:solidFill>
              </a:rPr>
              <a:t> </a:t>
            </a:r>
            <a:r>
              <a:rPr lang="it-CH" b="1" dirty="0" smtClean="0">
                <a:hlinkClick r:id="rId4"/>
              </a:rPr>
              <a:t>www.orientamento.ch/dyn/show/147350?Tab=DomainE2a</a:t>
            </a:r>
            <a:r>
              <a:rPr lang="it-CH" dirty="0"/>
              <a:t> ; 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337" y="5689672"/>
            <a:ext cx="1737255" cy="93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2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337" y="1443927"/>
            <a:ext cx="3257550" cy="1162050"/>
          </a:xfrm>
        </p:spPr>
        <p:txBody>
          <a:bodyPr anchor="t" anchorCtr="0"/>
          <a:lstStyle/>
          <a:p>
            <a:r>
              <a:rPr lang="it-CH" sz="3200" dirty="0">
                <a:solidFill>
                  <a:srgbClr val="CCFF66"/>
                </a:solidFill>
              </a:rPr>
              <a:t>Stage linguistico lavorativo dopo il tirocinio </a:t>
            </a:r>
            <a:r>
              <a:rPr lang="it-CH" sz="3200" dirty="0" smtClean="0">
                <a:solidFill>
                  <a:srgbClr val="CCFF66"/>
                </a:solidFill>
              </a:rPr>
              <a:t> </a:t>
            </a:r>
            <a:endParaRPr lang="it-CH" sz="3200" dirty="0">
              <a:solidFill>
                <a:srgbClr val="CCFF66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557239" y="1427357"/>
            <a:ext cx="6255834" cy="769433"/>
          </a:xfrm>
        </p:spPr>
        <p:txBody>
          <a:bodyPr/>
          <a:lstStyle/>
          <a:p>
            <a:pPr marL="0" indent="0">
              <a:spcBef>
                <a:spcPts val="800"/>
              </a:spcBef>
              <a:buNone/>
            </a:pPr>
            <a:r>
              <a:rPr lang="it-IT" sz="2150" b="1" dirty="0">
                <a:solidFill>
                  <a:schemeClr val="bg1"/>
                </a:solidFill>
              </a:rPr>
              <a:t>Stage professionale Leonardo da Vinci - progetto STEP: </a:t>
            </a:r>
            <a:r>
              <a:rPr lang="it-CH" sz="2400" u="sng" dirty="0" smtClean="0">
                <a:solidFill>
                  <a:schemeClr val="bg1"/>
                </a:solidFill>
                <a:hlinkClick r:id="rId2"/>
              </a:rPr>
              <a:t>www4.ti.ch/decs/dfp/lse/stage-allestero/stage-professionali-estero/stage-professionale-dopo-la-formazione/leonardo-da-vinci-step</a:t>
            </a:r>
            <a:r>
              <a:rPr lang="it-CH" sz="2400" u="sng" dirty="0">
                <a:solidFill>
                  <a:schemeClr val="bg1"/>
                </a:solidFill>
                <a:hlinkClick r:id="rId2"/>
              </a:rPr>
              <a:t>/</a:t>
            </a:r>
            <a:r>
              <a:rPr lang="it-CH" sz="2400" u="sng" dirty="0">
                <a:solidFill>
                  <a:schemeClr val="bg1"/>
                </a:solidFill>
              </a:rPr>
              <a:t> 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it-CH" sz="2400" b="1" dirty="0">
                <a:solidFill>
                  <a:schemeClr val="bg1"/>
                </a:solidFill>
              </a:rPr>
              <a:t>Formazione: </a:t>
            </a:r>
            <a:r>
              <a:rPr lang="it-CH" sz="2400" dirty="0">
                <a:solidFill>
                  <a:schemeClr val="bg1"/>
                </a:solidFill>
              </a:rPr>
              <a:t>diplomato AFC c/o una scuola </a:t>
            </a:r>
            <a:r>
              <a:rPr lang="it-CH" sz="2400" dirty="0" smtClean="0">
                <a:solidFill>
                  <a:schemeClr val="bg1"/>
                </a:solidFill>
              </a:rPr>
              <a:t/>
            </a:r>
            <a:br>
              <a:rPr lang="it-CH" sz="2400" dirty="0" smtClean="0">
                <a:solidFill>
                  <a:schemeClr val="bg1"/>
                </a:solidFill>
              </a:rPr>
            </a:br>
            <a:r>
              <a:rPr lang="it-CH" sz="2400" dirty="0" smtClean="0">
                <a:solidFill>
                  <a:schemeClr val="bg1"/>
                </a:solidFill>
              </a:rPr>
              <a:t>	         professionale  </a:t>
            </a:r>
            <a:endParaRPr lang="it-CH" sz="2400" dirty="0">
              <a:solidFill>
                <a:schemeClr val="bg1"/>
              </a:solidFill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it-CH" sz="2400" b="1" dirty="0">
                <a:solidFill>
                  <a:schemeClr val="bg1"/>
                </a:solidFill>
              </a:rPr>
              <a:t>Periodo: </a:t>
            </a:r>
            <a:r>
              <a:rPr lang="it-CH" sz="2400" dirty="0">
                <a:solidFill>
                  <a:schemeClr val="bg1"/>
                </a:solidFill>
              </a:rPr>
              <a:t>entro i 12 mesi dal conseguimento del </a:t>
            </a:r>
            <a:r>
              <a:rPr lang="it-CH" sz="2400" dirty="0" smtClean="0">
                <a:solidFill>
                  <a:schemeClr val="bg1"/>
                </a:solidFill>
              </a:rPr>
              <a:t/>
            </a:r>
            <a:br>
              <a:rPr lang="it-CH" sz="2400" dirty="0" smtClean="0">
                <a:solidFill>
                  <a:schemeClr val="bg1"/>
                </a:solidFill>
              </a:rPr>
            </a:br>
            <a:r>
              <a:rPr lang="it-CH" sz="2400" dirty="0" smtClean="0">
                <a:solidFill>
                  <a:schemeClr val="bg1"/>
                </a:solidFill>
              </a:rPr>
              <a:t>	   diploma AFC   </a:t>
            </a:r>
            <a:endParaRPr lang="it-CH" sz="2400" dirty="0">
              <a:solidFill>
                <a:schemeClr val="bg1"/>
              </a:solidFill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it-CH" sz="2400" b="1" dirty="0">
                <a:solidFill>
                  <a:schemeClr val="bg1"/>
                </a:solidFill>
              </a:rPr>
              <a:t>Livello di lingua: </a:t>
            </a:r>
            <a:r>
              <a:rPr lang="it-CH" sz="2400" dirty="0">
                <a:solidFill>
                  <a:schemeClr val="bg1"/>
                </a:solidFill>
              </a:rPr>
              <a:t>minimo B1 (prima della partenza) </a:t>
            </a:r>
            <a:r>
              <a:rPr lang="it-CH" sz="2400" dirty="0" smtClean="0">
                <a:solidFill>
                  <a:schemeClr val="bg1"/>
                </a:solidFill>
              </a:rPr>
              <a:t/>
            </a:r>
            <a:br>
              <a:rPr lang="it-CH" sz="2400" dirty="0" smtClean="0">
                <a:solidFill>
                  <a:schemeClr val="bg1"/>
                </a:solidFill>
              </a:rPr>
            </a:br>
            <a:r>
              <a:rPr lang="it-CH" sz="2400" dirty="0" smtClean="0">
                <a:solidFill>
                  <a:schemeClr val="bg1"/>
                </a:solidFill>
              </a:rPr>
              <a:t>		   con</a:t>
            </a:r>
            <a:r>
              <a:rPr lang="it-CH" sz="2400" dirty="0">
                <a:solidFill>
                  <a:schemeClr val="bg1"/>
                </a:solidFill>
              </a:rPr>
              <a:t>: </a:t>
            </a:r>
            <a:r>
              <a:rPr lang="it-CH" sz="2400" dirty="0">
                <a:solidFill>
                  <a:schemeClr val="bg1"/>
                </a:solidFill>
                <a:hlinkClick r:id="rId3"/>
              </a:rPr>
              <a:t>www.testpodium.com</a:t>
            </a:r>
            <a:r>
              <a:rPr lang="it-CH" sz="2400" dirty="0">
                <a:solidFill>
                  <a:schemeClr val="bg1"/>
                </a:solidFill>
              </a:rPr>
              <a:t> 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it-CH" sz="2400" b="1" dirty="0">
                <a:solidFill>
                  <a:schemeClr val="bg1"/>
                </a:solidFill>
              </a:rPr>
              <a:t>Durata: </a:t>
            </a:r>
            <a:r>
              <a:rPr lang="it-CH" sz="2400" dirty="0">
                <a:solidFill>
                  <a:schemeClr val="bg1"/>
                </a:solidFill>
              </a:rPr>
              <a:t>min. 12 settimane, max. 52 settimane 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it-CH" sz="2400" b="1" dirty="0">
                <a:solidFill>
                  <a:schemeClr val="bg1"/>
                </a:solidFill>
              </a:rPr>
              <a:t>Borsa di studio: </a:t>
            </a:r>
            <a:r>
              <a:rPr lang="it-CH" sz="2400" dirty="0">
                <a:solidFill>
                  <a:schemeClr val="bg1"/>
                </a:solidFill>
              </a:rPr>
              <a:t>erogata dalla </a:t>
            </a:r>
            <a:r>
              <a:rPr lang="it-CH" sz="2400" dirty="0" smtClean="0">
                <a:solidFill>
                  <a:schemeClr val="bg1"/>
                </a:solidFill>
              </a:rPr>
              <a:t>Confederazione </a:t>
            </a:r>
            <a:br>
              <a:rPr lang="it-CH" sz="2400" dirty="0" smtClean="0">
                <a:solidFill>
                  <a:schemeClr val="bg1"/>
                </a:solidFill>
              </a:rPr>
            </a:br>
            <a:r>
              <a:rPr lang="it-CH" sz="2400" dirty="0" smtClean="0">
                <a:solidFill>
                  <a:schemeClr val="bg1"/>
                </a:solidFill>
              </a:rPr>
              <a:t>	   Svizzera </a:t>
            </a:r>
            <a:r>
              <a:rPr lang="it-CH" sz="2400" dirty="0">
                <a:solidFill>
                  <a:schemeClr val="bg1"/>
                </a:solidFill>
              </a:rPr>
              <a:t>- progetto Leonardo da Vinci STEP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37" y="6393825"/>
            <a:ext cx="1773431" cy="25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2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337" y="1443927"/>
            <a:ext cx="3257550" cy="1162050"/>
          </a:xfrm>
        </p:spPr>
        <p:txBody>
          <a:bodyPr anchor="t" anchorCtr="0"/>
          <a:lstStyle/>
          <a:p>
            <a:r>
              <a:rPr lang="it-CH" sz="3200" dirty="0" smtClean="0">
                <a:solidFill>
                  <a:srgbClr val="CCFF66"/>
                </a:solidFill>
              </a:rPr>
              <a:t>Corsi di Soggiorno </a:t>
            </a:r>
            <a:r>
              <a:rPr lang="it-CH" sz="3200" dirty="0">
                <a:solidFill>
                  <a:srgbClr val="CCFF66"/>
                </a:solidFill>
              </a:rPr>
              <a:t>linguistico </a:t>
            </a:r>
            <a:r>
              <a:rPr lang="it-CH" sz="3200" dirty="0" smtClean="0">
                <a:solidFill>
                  <a:srgbClr val="CCFF66"/>
                </a:solidFill>
              </a:rPr>
              <a:t>dopo l’apprendistato o studio </a:t>
            </a:r>
            <a:endParaRPr lang="it-CH" sz="3200" dirty="0">
              <a:solidFill>
                <a:srgbClr val="CCFF66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557239" y="1427357"/>
            <a:ext cx="6255834" cy="769433"/>
          </a:xfrm>
        </p:spPr>
        <p:txBody>
          <a:bodyPr/>
          <a:lstStyle/>
          <a:p>
            <a:r>
              <a:rPr lang="it-CH" sz="2400" dirty="0">
                <a:solidFill>
                  <a:schemeClr val="bg1"/>
                </a:solidFill>
              </a:rPr>
              <a:t>Impara l'inglese in Gran Bretagna, segui corsi di tedesco in Germania, spagnolo in Spagna o … ; possiamo offrire una formazione che soddisfi perfettamente tutte le esigenze e interessi: </a:t>
            </a:r>
          </a:p>
          <a:p>
            <a:r>
              <a:rPr lang="it-CH" sz="2400" u="sng" dirty="0">
                <a:hlinkClick r:id="rId2"/>
              </a:rPr>
              <a:t>www.shadows-switzerland.ch/</a:t>
            </a:r>
            <a:r>
              <a:rPr lang="it-CH" sz="2400" dirty="0"/>
              <a:t> </a:t>
            </a:r>
          </a:p>
          <a:p>
            <a:r>
              <a:rPr lang="it-CH" sz="2400" dirty="0">
                <a:hlinkClick r:id="rId3"/>
              </a:rPr>
              <a:t>Altre offerte di soggiorni linguistici</a:t>
            </a:r>
            <a:r>
              <a:rPr lang="it-CH" sz="2400" dirty="0"/>
              <a:t> </a:t>
            </a:r>
            <a:endParaRPr lang="it-CH" sz="2400" dirty="0" smtClean="0"/>
          </a:p>
          <a:p>
            <a:r>
              <a:rPr lang="it-CH" sz="2400" dirty="0" smtClean="0">
                <a:solidFill>
                  <a:schemeClr val="bg1"/>
                </a:solidFill>
              </a:rPr>
              <a:t>Corsi di lingua: </a:t>
            </a:r>
            <a:r>
              <a:rPr lang="it-CH" sz="2400" dirty="0" smtClean="0"/>
              <a:t/>
            </a:r>
            <a:br>
              <a:rPr lang="it-CH" sz="2400" dirty="0" smtClean="0"/>
            </a:br>
            <a:r>
              <a:rPr lang="it-CH" sz="2400" dirty="0" smtClean="0">
                <a:hlinkClick r:id="rId4"/>
              </a:rPr>
              <a:t>www4.ti.ch/decs/dfp/lse/stage-allestero/corso-di-lingua/</a:t>
            </a:r>
            <a:r>
              <a:rPr lang="it-CH" sz="2400" dirty="0" smtClean="0"/>
              <a:t> </a:t>
            </a:r>
            <a:endParaRPr lang="it-CH" sz="2400" dirty="0"/>
          </a:p>
          <a:p>
            <a:pPr marL="0" indent="0">
              <a:spcBef>
                <a:spcPts val="800"/>
              </a:spcBef>
              <a:buNone/>
            </a:pPr>
            <a:endParaRPr lang="it-CH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shadows-switzerland.ch/attachments/Image/logo-Shadows-1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07" y="5382883"/>
            <a:ext cx="1727002" cy="133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2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337" y="1443927"/>
            <a:ext cx="3257550" cy="1162050"/>
          </a:xfrm>
        </p:spPr>
        <p:txBody>
          <a:bodyPr anchor="t" anchorCtr="0"/>
          <a:lstStyle/>
          <a:p>
            <a:r>
              <a:rPr lang="it-CH" sz="3200" dirty="0" smtClean="0">
                <a:solidFill>
                  <a:srgbClr val="CCFF66"/>
                </a:solidFill>
              </a:rPr>
              <a:t>Condizioni </a:t>
            </a:r>
            <a:br>
              <a:rPr lang="it-CH" sz="3200" dirty="0" smtClean="0">
                <a:solidFill>
                  <a:srgbClr val="CCFF66"/>
                </a:solidFill>
              </a:rPr>
            </a:br>
            <a:r>
              <a:rPr lang="it-CH" sz="3200" dirty="0" smtClean="0">
                <a:solidFill>
                  <a:srgbClr val="CCFF66"/>
                </a:solidFill>
              </a:rPr>
              <a:t>licenza CC</a:t>
            </a:r>
            <a:endParaRPr lang="it-CH" sz="3200" dirty="0">
              <a:solidFill>
                <a:srgbClr val="CCFF66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557239" y="1284714"/>
            <a:ext cx="6255834" cy="1061671"/>
          </a:xfrm>
        </p:spPr>
        <p:txBody>
          <a:bodyPr/>
          <a:lstStyle/>
          <a:p>
            <a:pPr marL="0" indent="0">
              <a:spcBef>
                <a:spcPts val="800"/>
              </a:spcBef>
              <a:buNone/>
            </a:pPr>
            <a:r>
              <a:rPr lang="it-CH" altLang="it-CH" sz="2050" b="1" kern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</a:t>
            </a:r>
            <a:r>
              <a:rPr lang="it-CH" altLang="it-CH" sz="205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documento una </a:t>
            </a:r>
            <a:r>
              <a:rPr lang="it-CH" altLang="it-CH" sz="2050" b="1" kern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volta terminato </a:t>
            </a:r>
            <a:r>
              <a:rPr lang="it-CH" altLang="it-CH" sz="205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sottoposto </a:t>
            </a:r>
            <a:r>
              <a:rPr lang="it-CH" altLang="it-CH" sz="2050" b="1" kern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alla licenza Creative </a:t>
            </a:r>
            <a:r>
              <a:rPr lang="it-CH" altLang="it-CH" sz="2050" b="1" kern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Commons</a:t>
            </a:r>
            <a:r>
              <a:rPr lang="it-CH" altLang="it-CH" sz="2050" b="1" kern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CH" altLang="it-CH" sz="205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CC BY-NC-SA 4.0</a:t>
            </a:r>
            <a:r>
              <a:rPr lang="it-CH" altLang="it-CH" sz="205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</a:t>
            </a:r>
            <a:r>
              <a:rPr lang="it-CH" altLang="it-CH" sz="2050" b="1" kern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it-CH" altLang="it-CH" sz="2050" b="1" kern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http://creativecommons.org</a:t>
            </a:r>
            <a:endParaRPr lang="it-CH" sz="2050" b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800"/>
              </a:spcBef>
              <a:buNone/>
            </a:pPr>
            <a:endParaRPr lang="it-CH" sz="2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557239" y="2346385"/>
            <a:ext cx="6255834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it-CH" altLang="it-CH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Selezionata la licenza Creative </a:t>
            </a:r>
            <a:r>
              <a:rPr kumimoji="0" lang="it-CH" altLang="it-CH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Commons</a:t>
            </a:r>
            <a:r>
              <a:rPr kumimoji="0" lang="it-CH" altLang="it-CH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alle seguenti condizioni: </a:t>
            </a:r>
            <a:endParaRPr kumimoji="0" lang="it-CH" altLang="it-CH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it-CH" altLang="it-CH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BY </a:t>
            </a:r>
            <a:r>
              <a:rPr kumimoji="0" lang="it-CH" altLang="it-CH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kumimoji="0" lang="it-CH" altLang="it-CH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Attribuzione a un autore</a:t>
            </a:r>
            <a:r>
              <a:rPr kumimoji="0" lang="it-CH" altLang="it-CH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: Si deve attribuire la paternit</a:t>
            </a:r>
            <a:r>
              <a:rPr kumimoji="0" lang="it-CH" altLang="it-CH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kumimoji="0" lang="it-CH" altLang="it-CH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dell</a:t>
            </a:r>
            <a:r>
              <a:rPr kumimoji="0" lang="it-CH" altLang="it-CH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</a:t>
            </a:r>
            <a:r>
              <a:rPr kumimoji="0" lang="it-CH" altLang="it-CH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opera nei modi indicati dall</a:t>
            </a:r>
            <a:r>
              <a:rPr kumimoji="0" lang="it-CH" altLang="it-CH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</a:t>
            </a:r>
            <a:r>
              <a:rPr kumimoji="0" lang="it-CH" altLang="it-CH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autore o da chi ha dato l</a:t>
            </a:r>
            <a:r>
              <a:rPr kumimoji="0" lang="it-CH" altLang="it-CH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</a:t>
            </a:r>
            <a:r>
              <a:rPr kumimoji="0" lang="it-CH" altLang="it-CH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opera in licenza e in modo tale da non suggerire che essi avallino l</a:t>
            </a:r>
            <a:r>
              <a:rPr kumimoji="0" lang="it-CH" altLang="it-CH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</a:t>
            </a:r>
            <a:r>
              <a:rPr kumimoji="0" lang="it-CH" altLang="it-CH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utilizzatore o il modo in cui viene usata l</a:t>
            </a:r>
            <a:r>
              <a:rPr kumimoji="0" lang="it-CH" altLang="it-CH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</a:t>
            </a:r>
            <a:r>
              <a:rPr kumimoji="0" lang="it-CH" altLang="it-CH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opera. </a:t>
            </a:r>
            <a:endParaRPr kumimoji="0" lang="it-CH" altLang="it-CH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it-CH" altLang="it-CH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NC - Non commerciale:</a:t>
            </a:r>
            <a:r>
              <a:rPr kumimoji="0" lang="it-CH" altLang="it-CH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L</a:t>
            </a:r>
            <a:r>
              <a:rPr kumimoji="0" lang="it-CH" altLang="it-CH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</a:t>
            </a:r>
            <a:r>
              <a:rPr kumimoji="0" lang="it-CH" altLang="it-CH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opera non può venir usata per fini commerciali. </a:t>
            </a:r>
            <a:endParaRPr kumimoji="0" lang="it-CH" altLang="it-CH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it-CH" altLang="it-CH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SA - Condividi allo stesso modo</a:t>
            </a:r>
            <a:r>
              <a:rPr kumimoji="0" lang="it-CH" altLang="it-CH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: Se si altera o trasforma quest</a:t>
            </a:r>
            <a:r>
              <a:rPr kumimoji="0" lang="it-CH" altLang="it-CH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</a:t>
            </a:r>
            <a:r>
              <a:rPr kumimoji="0" lang="it-CH" altLang="it-CH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opera, o si usa per crearne un</a:t>
            </a:r>
            <a:r>
              <a:rPr kumimoji="0" lang="it-CH" altLang="it-CH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</a:t>
            </a:r>
            <a:r>
              <a:rPr kumimoji="0" lang="it-CH" altLang="it-CH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altra, si può distribuire l</a:t>
            </a:r>
            <a:r>
              <a:rPr kumimoji="0" lang="it-CH" altLang="it-CH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</a:t>
            </a:r>
            <a:r>
              <a:rPr kumimoji="0" lang="it-CH" altLang="it-CH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opera risultante solo con una licenza identica o equivalente a questa. </a:t>
            </a:r>
            <a:endParaRPr kumimoji="0" lang="it-CH" altLang="it-CH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it-CH" altLang="it-CH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Creative </a:t>
            </a:r>
            <a:r>
              <a:rPr kumimoji="0" lang="it-CH" altLang="it-CH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Commons</a:t>
            </a:r>
            <a:r>
              <a:rPr kumimoji="0" lang="it-CH" altLang="it-CH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it-CH" altLang="it-CH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4.0 internazionale</a:t>
            </a:r>
            <a:r>
              <a:rPr kumimoji="0" lang="it-CH" altLang="it-CH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kumimoji="0" lang="it-CH" altLang="it-CH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it-CH" altLang="it-CH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http://creativecommons.org/choose/</a:t>
            </a:r>
            <a:r>
              <a:rPr kumimoji="0" lang="it-CH" altLang="it-CH" sz="18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it-CH" altLang="it-CH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337" y="5909186"/>
            <a:ext cx="1739212" cy="61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3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337" y="1443927"/>
            <a:ext cx="2122407" cy="1162050"/>
          </a:xfrm>
        </p:spPr>
        <p:txBody>
          <a:bodyPr anchor="t" anchorCtr="0"/>
          <a:lstStyle/>
          <a:p>
            <a:r>
              <a:rPr lang="it-CH" sz="3200" dirty="0" smtClean="0">
                <a:solidFill>
                  <a:srgbClr val="CCFF66"/>
                </a:solidFill>
              </a:rPr>
              <a:t>Scopro la professione e il mio profilo: </a:t>
            </a:r>
            <a:endParaRPr lang="it-CH" sz="3200" dirty="0">
              <a:solidFill>
                <a:srgbClr val="CCFF66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305318" y="1427357"/>
            <a:ext cx="7469747" cy="769433"/>
          </a:xfrm>
        </p:spPr>
        <p:txBody>
          <a:bodyPr/>
          <a:lstStyle/>
          <a:p>
            <a:pPr marL="0" indent="0">
              <a:buNone/>
            </a:pPr>
            <a:r>
              <a:rPr lang="it-CH" b="1" dirty="0" smtClean="0">
                <a:solidFill>
                  <a:schemeClr val="bg1"/>
                </a:solidFill>
              </a:rPr>
              <a:t>4</a:t>
            </a:r>
            <a:r>
              <a:rPr lang="it-CH" b="1" dirty="0">
                <a:solidFill>
                  <a:schemeClr val="bg1"/>
                </a:solidFill>
              </a:rPr>
              <a:t>) Scheda </a:t>
            </a:r>
            <a:r>
              <a:rPr lang="it-CH" b="1" dirty="0" smtClean="0">
                <a:solidFill>
                  <a:schemeClr val="bg1"/>
                </a:solidFill>
              </a:rPr>
              <a:t>del impiegato/a di commercio:</a:t>
            </a:r>
            <a:r>
              <a:rPr lang="it-CH" b="1" dirty="0"/>
              <a:t> </a:t>
            </a:r>
            <a:r>
              <a:rPr lang="it-CH" b="1" dirty="0" smtClean="0"/>
              <a:t/>
            </a:r>
            <a:br>
              <a:rPr lang="it-CH" b="1" dirty="0" smtClean="0"/>
            </a:br>
            <a:r>
              <a:rPr lang="it-CH" b="1" dirty="0" smtClean="0">
                <a:hlinkClick r:id="rId2"/>
              </a:rPr>
              <a:t>www.orientamento.ch/dyn/show/1900?lang=it&amp;idx=30&amp;id=99</a:t>
            </a:r>
            <a:r>
              <a:rPr lang="it-CH" dirty="0"/>
              <a:t> ;</a:t>
            </a:r>
          </a:p>
          <a:p>
            <a:pPr marL="0" indent="0">
              <a:buNone/>
            </a:pPr>
            <a:r>
              <a:rPr lang="it-CH" b="1" dirty="0" smtClean="0">
                <a:solidFill>
                  <a:schemeClr val="bg1"/>
                </a:solidFill>
              </a:rPr>
              <a:t>5</a:t>
            </a:r>
            <a:r>
              <a:rPr lang="it-CH" b="1" dirty="0">
                <a:solidFill>
                  <a:schemeClr val="bg1"/>
                </a:solidFill>
              </a:rPr>
              <a:t>) </a:t>
            </a:r>
            <a:r>
              <a:rPr lang="it-CH" b="1" dirty="0" smtClean="0">
                <a:solidFill>
                  <a:schemeClr val="bg1"/>
                </a:solidFill>
              </a:rPr>
              <a:t>Autovalutazione del proprio profilo: </a:t>
            </a:r>
            <a:br>
              <a:rPr lang="it-CH" b="1" dirty="0" smtClean="0">
                <a:solidFill>
                  <a:schemeClr val="bg1"/>
                </a:solidFill>
              </a:rPr>
            </a:br>
            <a:r>
              <a:rPr lang="it-CH" b="1" dirty="0" smtClean="0">
                <a:hlinkClick r:id="rId3"/>
              </a:rPr>
              <a:t>www.anforderungsprofile.ch/index.cfm?action=act_getfile&amp;doc_id=100048&amp;spr=it</a:t>
            </a:r>
            <a:r>
              <a:rPr lang="it-CH" b="1" dirty="0"/>
              <a:t> ;</a:t>
            </a:r>
            <a:endParaRPr lang="it-CH" dirty="0"/>
          </a:p>
          <a:p>
            <a:pPr marL="0" indent="0">
              <a:buNone/>
            </a:pPr>
            <a:r>
              <a:rPr lang="it-CH" b="1" dirty="0" smtClean="0">
                <a:solidFill>
                  <a:schemeClr val="bg1"/>
                </a:solidFill>
              </a:rPr>
              <a:t>Profili dei requisiti per </a:t>
            </a:r>
            <a:r>
              <a:rPr lang="it-CH" b="1" dirty="0">
                <a:solidFill>
                  <a:schemeClr val="bg1"/>
                </a:solidFill>
              </a:rPr>
              <a:t>Impiegato/a di </a:t>
            </a:r>
            <a:r>
              <a:rPr lang="it-CH" b="1" dirty="0" smtClean="0">
                <a:solidFill>
                  <a:schemeClr val="bg1"/>
                </a:solidFill>
              </a:rPr>
              <a:t>commercio AFC;</a:t>
            </a:r>
            <a:r>
              <a:rPr lang="it-CH" b="1" dirty="0">
                <a:solidFill>
                  <a:schemeClr val="bg1"/>
                </a:solidFill>
              </a:rPr>
              <a:t> </a:t>
            </a:r>
            <a:r>
              <a:rPr lang="it-CH" dirty="0" smtClean="0">
                <a:solidFill>
                  <a:schemeClr val="bg1"/>
                </a:solidFill>
              </a:rPr>
              <a:t>via </a:t>
            </a:r>
            <a:r>
              <a:rPr lang="it-CH" b="1" dirty="0" smtClean="0">
                <a:solidFill>
                  <a:schemeClr val="bg1"/>
                </a:solidFill>
              </a:rPr>
              <a:t>E</a:t>
            </a:r>
            <a:r>
              <a:rPr lang="it-CH" dirty="0" smtClean="0">
                <a:solidFill>
                  <a:schemeClr val="bg1"/>
                </a:solidFill>
              </a:rPr>
              <a:t>stesa oppure via </a:t>
            </a:r>
            <a:r>
              <a:rPr lang="it-CH" b="1" dirty="0" smtClean="0">
                <a:solidFill>
                  <a:schemeClr val="bg1"/>
                </a:solidFill>
              </a:rPr>
              <a:t>B</a:t>
            </a:r>
            <a:r>
              <a:rPr lang="it-CH" dirty="0" smtClean="0">
                <a:solidFill>
                  <a:schemeClr val="bg1"/>
                </a:solidFill>
              </a:rPr>
              <a:t>ase: </a:t>
            </a:r>
            <a:endParaRPr lang="it-CH" sz="2800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37" y="5689672"/>
            <a:ext cx="1737255" cy="93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1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195" y="1443927"/>
            <a:ext cx="2224550" cy="1162050"/>
          </a:xfrm>
        </p:spPr>
        <p:txBody>
          <a:bodyPr anchor="t" anchorCtr="0"/>
          <a:lstStyle/>
          <a:p>
            <a:r>
              <a:rPr lang="it-CH" sz="3200" dirty="0" smtClean="0">
                <a:solidFill>
                  <a:srgbClr val="CCFF66"/>
                </a:solidFill>
              </a:rPr>
              <a:t>I profili dei requisiti della professione: </a:t>
            </a:r>
            <a:endParaRPr lang="it-CH" sz="3200" dirty="0">
              <a:solidFill>
                <a:srgbClr val="CCFF66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305318" y="1427357"/>
            <a:ext cx="7469747" cy="769433"/>
          </a:xfrm>
        </p:spPr>
        <p:txBody>
          <a:bodyPr/>
          <a:lstStyle/>
          <a:p>
            <a:pPr marL="0" indent="0">
              <a:buNone/>
            </a:pPr>
            <a:r>
              <a:rPr lang="it-CH" b="1" dirty="0">
                <a:solidFill>
                  <a:schemeClr val="bg1"/>
                </a:solidFill>
              </a:rPr>
              <a:t>6) Profili requisiti, </a:t>
            </a:r>
            <a:r>
              <a:rPr lang="it-CH" b="1" dirty="0" smtClean="0">
                <a:solidFill>
                  <a:schemeClr val="bg1"/>
                </a:solidFill>
              </a:rPr>
              <a:t>Impiegato </a:t>
            </a:r>
            <a:r>
              <a:rPr lang="it-CH" b="1" dirty="0">
                <a:solidFill>
                  <a:schemeClr val="bg1"/>
                </a:solidFill>
              </a:rPr>
              <a:t>di </a:t>
            </a:r>
            <a:r>
              <a:rPr lang="it-CH" b="1" dirty="0" smtClean="0">
                <a:solidFill>
                  <a:schemeClr val="bg1"/>
                </a:solidFill>
              </a:rPr>
              <a:t>commercio E:</a:t>
            </a:r>
            <a:r>
              <a:rPr lang="it-CH" b="1" dirty="0">
                <a:solidFill>
                  <a:schemeClr val="bg1"/>
                </a:solidFill>
              </a:rPr>
              <a:t> </a:t>
            </a:r>
            <a:r>
              <a:rPr lang="it-CH" dirty="0">
                <a:solidFill>
                  <a:schemeClr val="bg1"/>
                </a:solidFill>
              </a:rPr>
              <a:t/>
            </a:r>
            <a:br>
              <a:rPr lang="it-CH" dirty="0">
                <a:solidFill>
                  <a:schemeClr val="bg1"/>
                </a:solidFill>
              </a:rPr>
            </a:br>
            <a:r>
              <a:rPr lang="it-CH" b="1" dirty="0">
                <a:hlinkClick r:id="rId2"/>
              </a:rPr>
              <a:t>www.anforderungsprofile.ch/index.cfm?content=aprofil&amp;anforderungsprofile_action=dsp_profil&amp;apber_beruf_idlist=68600&amp;areferer=az&amp;spr=it</a:t>
            </a:r>
            <a:r>
              <a:rPr lang="it-CH" dirty="0"/>
              <a:t> ; </a:t>
            </a:r>
            <a:endParaRPr lang="it-CH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CH" b="1" dirty="0" smtClean="0">
                <a:solidFill>
                  <a:schemeClr val="bg1"/>
                </a:solidFill>
              </a:rPr>
              <a:t>7</a:t>
            </a:r>
            <a:r>
              <a:rPr lang="it-CH" b="1" dirty="0">
                <a:solidFill>
                  <a:schemeClr val="bg1"/>
                </a:solidFill>
              </a:rPr>
              <a:t>) Profili </a:t>
            </a:r>
            <a:r>
              <a:rPr lang="it-CH" b="1" dirty="0" smtClean="0">
                <a:solidFill>
                  <a:schemeClr val="bg1"/>
                </a:solidFill>
              </a:rPr>
              <a:t>requisiti, Impiegato </a:t>
            </a:r>
            <a:r>
              <a:rPr lang="it-CH" b="1" dirty="0">
                <a:solidFill>
                  <a:schemeClr val="bg1"/>
                </a:solidFill>
              </a:rPr>
              <a:t>di </a:t>
            </a:r>
            <a:r>
              <a:rPr lang="it-CH" b="1" dirty="0" smtClean="0">
                <a:solidFill>
                  <a:schemeClr val="bg1"/>
                </a:solidFill>
              </a:rPr>
              <a:t>commercio B:</a:t>
            </a:r>
            <a:r>
              <a:rPr lang="it-CH" b="1" dirty="0">
                <a:solidFill>
                  <a:schemeClr val="bg1"/>
                </a:solidFill>
              </a:rPr>
              <a:t> </a:t>
            </a:r>
            <a:r>
              <a:rPr lang="it-CH" dirty="0" smtClean="0">
                <a:solidFill>
                  <a:schemeClr val="bg1"/>
                </a:solidFill>
              </a:rPr>
              <a:t/>
            </a:r>
            <a:br>
              <a:rPr lang="it-CH" dirty="0" smtClean="0">
                <a:solidFill>
                  <a:schemeClr val="bg1"/>
                </a:solidFill>
              </a:rPr>
            </a:br>
            <a:r>
              <a:rPr lang="it-CH" b="1" dirty="0" smtClean="0">
                <a:hlinkClick r:id="rId3"/>
              </a:rPr>
              <a:t>www.anforderungsprofile.ch/index.cfm?content=aprofil&amp;anforderungsprofile_action=dsp_profil&amp;apber_beruf_idlist=68500&amp;areferer=az&amp;spr=it</a:t>
            </a:r>
            <a:r>
              <a:rPr lang="it-CH" dirty="0"/>
              <a:t> ; </a:t>
            </a:r>
            <a:endParaRPr lang="it-CH" sz="2800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37" y="5689672"/>
            <a:ext cx="1737255" cy="93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0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336" y="1443927"/>
            <a:ext cx="2549617" cy="1162050"/>
          </a:xfrm>
        </p:spPr>
        <p:txBody>
          <a:bodyPr anchor="t" anchorCtr="0"/>
          <a:lstStyle/>
          <a:p>
            <a:r>
              <a:rPr lang="it-CH" sz="3200" dirty="0" smtClean="0">
                <a:solidFill>
                  <a:srgbClr val="CCFF66"/>
                </a:solidFill>
              </a:rPr>
              <a:t>Test d’ammissione: </a:t>
            </a:r>
            <a:endParaRPr lang="it-CH" sz="3200" dirty="0">
              <a:solidFill>
                <a:srgbClr val="CCFF66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305318" y="1427357"/>
            <a:ext cx="7469747" cy="769433"/>
          </a:xfrm>
        </p:spPr>
        <p:txBody>
          <a:bodyPr/>
          <a:lstStyle/>
          <a:p>
            <a:pPr marL="0" indent="0">
              <a:buNone/>
            </a:pPr>
            <a:endParaRPr lang="it-CH" b="1" dirty="0" smtClean="0"/>
          </a:p>
          <a:p>
            <a:pPr marL="0" indent="0">
              <a:buNone/>
            </a:pPr>
            <a:endParaRPr lang="it-CH" b="1" dirty="0" smtClean="0"/>
          </a:p>
          <a:p>
            <a:pPr marL="0" indent="0">
              <a:buNone/>
            </a:pPr>
            <a:r>
              <a:rPr lang="it-CH" b="1" dirty="0" smtClean="0">
                <a:solidFill>
                  <a:schemeClr val="bg1"/>
                </a:solidFill>
              </a:rPr>
              <a:t>8</a:t>
            </a:r>
            <a:r>
              <a:rPr lang="it-CH" b="1" dirty="0">
                <a:solidFill>
                  <a:schemeClr val="bg1"/>
                </a:solidFill>
              </a:rPr>
              <a:t>) Demo di un possibile test </a:t>
            </a:r>
            <a:r>
              <a:rPr lang="it-CH" b="1" dirty="0" smtClean="0">
                <a:solidFill>
                  <a:schemeClr val="bg1"/>
                </a:solidFill>
              </a:rPr>
              <a:t>d’ammissione:</a:t>
            </a:r>
            <a:endParaRPr lang="it-CH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CH" b="1" dirty="0" smtClean="0">
                <a:hlinkClick r:id="rId2"/>
              </a:rPr>
              <a:t>www.gateway.one/it-CH/multicheck-demo.html</a:t>
            </a:r>
            <a:r>
              <a:rPr lang="it-CH" b="1" dirty="0" smtClean="0"/>
              <a:t> </a:t>
            </a:r>
            <a:endParaRPr lang="it-CH" dirty="0"/>
          </a:p>
          <a:p>
            <a:pPr marL="0" indent="0">
              <a:buNone/>
            </a:pPr>
            <a:endParaRPr lang="it-CH" sz="2800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37" y="5689672"/>
            <a:ext cx="1737255" cy="93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4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337" y="1443927"/>
            <a:ext cx="3257550" cy="1162050"/>
          </a:xfrm>
        </p:spPr>
        <p:txBody>
          <a:bodyPr anchor="t" anchorCtr="0"/>
          <a:lstStyle/>
          <a:p>
            <a:r>
              <a:rPr lang="it-CH" sz="3200" i="1" dirty="0">
                <a:solidFill>
                  <a:srgbClr val="CCFF66"/>
                </a:solidFill>
              </a:rPr>
              <a:t>Come creare un buon dossier di candidatura nelle </a:t>
            </a:r>
            <a:r>
              <a:rPr lang="it-CH" sz="3200" i="1" dirty="0" smtClean="0">
                <a:solidFill>
                  <a:srgbClr val="CCFF66"/>
                </a:solidFill>
              </a:rPr>
              <a:t/>
            </a:r>
            <a:br>
              <a:rPr lang="it-CH" sz="3200" i="1" dirty="0" smtClean="0">
                <a:solidFill>
                  <a:srgbClr val="CCFF66"/>
                </a:solidFill>
              </a:rPr>
            </a:br>
            <a:r>
              <a:rPr lang="it-CH" sz="3200" i="1" dirty="0" smtClean="0">
                <a:solidFill>
                  <a:srgbClr val="CCFF66"/>
                </a:solidFill>
              </a:rPr>
              <a:t>3 </a:t>
            </a:r>
            <a:r>
              <a:rPr lang="it-CH" sz="3200" i="1" dirty="0">
                <a:solidFill>
                  <a:srgbClr val="CCFF66"/>
                </a:solidFill>
              </a:rPr>
              <a:t>lingue </a:t>
            </a:r>
            <a:r>
              <a:rPr lang="it-CH" sz="3200" i="1" dirty="0" smtClean="0">
                <a:solidFill>
                  <a:srgbClr val="CCFF66"/>
                </a:solidFill>
              </a:rPr>
              <a:t>nazionali </a:t>
            </a:r>
            <a:endParaRPr lang="it-CH" sz="3200" dirty="0">
              <a:solidFill>
                <a:srgbClr val="CCFF66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295291" y="1142686"/>
            <a:ext cx="6452558" cy="5154598"/>
          </a:xfrm>
        </p:spPr>
        <p:txBody>
          <a:bodyPr/>
          <a:lstStyle/>
          <a:p>
            <a:pPr marL="0" indent="0">
              <a:buNone/>
            </a:pPr>
            <a:r>
              <a:rPr lang="it-CH" sz="2800" b="1" i="1" dirty="0" smtClean="0">
                <a:solidFill>
                  <a:schemeClr val="bg1"/>
                </a:solidFill>
              </a:rPr>
              <a:t>ITALIANO: </a:t>
            </a:r>
            <a:r>
              <a:rPr lang="it-CH" sz="2800" b="1" i="1" u="sng" dirty="0" smtClean="0">
                <a:solidFill>
                  <a:schemeClr val="bg1"/>
                </a:solidFill>
                <a:hlinkClick r:id="rId2"/>
              </a:rPr>
              <a:t>https</a:t>
            </a:r>
            <a:r>
              <a:rPr lang="it-CH" sz="2800" b="1" i="1" u="sng" dirty="0">
                <a:solidFill>
                  <a:schemeClr val="bg1"/>
                </a:solidFill>
                <a:hlinkClick r:id="rId2"/>
              </a:rPr>
              <a:t>://drive.google.com/open?id=12w_ZfZukIgbyb9C21_wQoM58ChQNDvQu</a:t>
            </a:r>
            <a:r>
              <a:rPr lang="it-CH" sz="2800" b="1" i="1" u="sng" dirty="0">
                <a:solidFill>
                  <a:schemeClr val="bg1"/>
                </a:solidFill>
              </a:rPr>
              <a:t> </a:t>
            </a:r>
            <a:r>
              <a:rPr lang="it-CH" sz="2800" b="1" i="1" dirty="0">
                <a:solidFill>
                  <a:schemeClr val="bg1"/>
                </a:solidFill>
              </a:rPr>
              <a:t> </a:t>
            </a:r>
            <a:endParaRPr lang="it-CH" sz="9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CH" sz="2800" b="1" i="1" dirty="0" smtClean="0">
                <a:solidFill>
                  <a:schemeClr val="bg1"/>
                </a:solidFill>
              </a:rPr>
              <a:t>DEUTSCH: </a:t>
            </a:r>
            <a:r>
              <a:rPr lang="it-CH" sz="2800" b="1" i="1" u="sng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it-CH" sz="2800" b="1" i="1" u="sng" dirty="0" smtClean="0">
                <a:solidFill>
                  <a:schemeClr val="bg1"/>
                </a:solidFill>
                <a:hlinkClick r:id="rId3"/>
              </a:rPr>
              <a:t>drive.google.com/open?id=1wf2eqWF9kkcmySJktW5cQVld6g9jefyW</a:t>
            </a:r>
            <a:r>
              <a:rPr lang="it-CH" sz="2800" b="1" i="1" dirty="0" smtClean="0">
                <a:solidFill>
                  <a:schemeClr val="bg1"/>
                </a:solidFill>
              </a:rPr>
              <a:t> </a:t>
            </a:r>
            <a:r>
              <a:rPr lang="it-CH" sz="2800" b="1" i="1" dirty="0">
                <a:solidFill>
                  <a:schemeClr val="bg1"/>
                </a:solidFill>
              </a:rPr>
              <a:t> </a:t>
            </a:r>
            <a:r>
              <a:rPr lang="it-CH" sz="900" b="1" i="1" dirty="0">
                <a:solidFill>
                  <a:schemeClr val="bg1"/>
                </a:solidFill>
              </a:rPr>
              <a:t> </a:t>
            </a:r>
            <a:endParaRPr lang="it-CH" sz="9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CH" sz="2800" b="1" i="1" dirty="0" smtClean="0">
                <a:solidFill>
                  <a:schemeClr val="bg1"/>
                </a:solidFill>
              </a:rPr>
              <a:t>FRANCAIS: </a:t>
            </a:r>
            <a:r>
              <a:rPr lang="it-CH" sz="2800" b="1" i="1" u="sng" dirty="0">
                <a:solidFill>
                  <a:schemeClr val="bg1"/>
                </a:solidFill>
                <a:hlinkClick r:id="rId4"/>
              </a:rPr>
              <a:t>https://</a:t>
            </a:r>
            <a:r>
              <a:rPr lang="it-CH" sz="2800" b="1" i="1" u="sng" dirty="0" smtClean="0">
                <a:solidFill>
                  <a:schemeClr val="bg1"/>
                </a:solidFill>
                <a:hlinkClick r:id="rId4"/>
              </a:rPr>
              <a:t>drive.google.com/open?id=1tOJTF-e5rQCUqRDTz7E09cT5mW3taaoH</a:t>
            </a:r>
            <a:r>
              <a:rPr lang="it-CH" sz="2800" b="1" i="1" u="sng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CH" sz="800" b="1" i="1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CH" sz="2000" b="1" i="1" dirty="0" smtClean="0">
                <a:solidFill>
                  <a:schemeClr val="bg1"/>
                </a:solidFill>
              </a:rPr>
              <a:t>URC – Come presentare una buona candidatura:</a:t>
            </a:r>
            <a:endParaRPr lang="it-CH" sz="2000" dirty="0" smtClean="0">
              <a:solidFill>
                <a:schemeClr val="bg1"/>
              </a:solidFill>
              <a:hlinkClick r:id="rId5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CH" sz="2000" dirty="0" smtClean="0">
                <a:solidFill>
                  <a:schemeClr val="bg1"/>
                </a:solidFill>
                <a:hlinkClick r:id="rId5"/>
              </a:rPr>
              <a:t>https</a:t>
            </a:r>
            <a:r>
              <a:rPr lang="it-CH" sz="2000" dirty="0">
                <a:solidFill>
                  <a:schemeClr val="bg1"/>
                </a:solidFill>
                <a:hlinkClick r:id="rId5"/>
              </a:rPr>
              <a:t>://</a:t>
            </a:r>
            <a:r>
              <a:rPr lang="it-CH" sz="2000" dirty="0" smtClean="0">
                <a:solidFill>
                  <a:schemeClr val="bg1"/>
                </a:solidFill>
                <a:hlinkClick r:id="rId5"/>
              </a:rPr>
              <a:t>drive.google.com/open?id=1zK8GJHko-msnjX62F456KkZuque3v6uz</a:t>
            </a:r>
            <a:r>
              <a:rPr lang="it-CH" sz="2000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658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337" y="1443927"/>
            <a:ext cx="3257550" cy="1162050"/>
          </a:xfrm>
        </p:spPr>
        <p:txBody>
          <a:bodyPr anchor="t" anchorCtr="0"/>
          <a:lstStyle/>
          <a:p>
            <a:r>
              <a:rPr lang="it-CH" sz="3200" dirty="0">
                <a:solidFill>
                  <a:srgbClr val="CCFF66"/>
                </a:solidFill>
              </a:rPr>
              <a:t>Competenze linguistiche e digitali </a:t>
            </a:r>
            <a:r>
              <a:rPr lang="it-CH" sz="3200" dirty="0" smtClean="0">
                <a:solidFill>
                  <a:srgbClr val="CCFF66"/>
                </a:solidFill>
              </a:rPr>
              <a:t>UE </a:t>
            </a:r>
            <a:endParaRPr lang="it-CH" sz="3200" dirty="0">
              <a:solidFill>
                <a:srgbClr val="CCFF66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557239" y="1427357"/>
            <a:ext cx="5850286" cy="769433"/>
          </a:xfrm>
        </p:spPr>
        <p:txBody>
          <a:bodyPr/>
          <a:lstStyle/>
          <a:p>
            <a:pPr marL="0" indent="0">
              <a:buNone/>
            </a:pPr>
            <a:r>
              <a:rPr lang="it-CH" sz="2800" b="1" i="1" dirty="0">
                <a:solidFill>
                  <a:schemeClr val="bg1"/>
                </a:solidFill>
              </a:rPr>
              <a:t>Come valutare le proprie competenze linguistiche e digitali: </a:t>
            </a:r>
            <a:r>
              <a:rPr lang="it-CH" sz="2800" dirty="0">
                <a:solidFill>
                  <a:schemeClr val="bg1"/>
                </a:solidFill>
                <a:hlinkClick r:id="rId2"/>
              </a:rPr>
              <a:t>https://europass.cedefop.europa.eu/it/resources</a:t>
            </a:r>
            <a:r>
              <a:rPr lang="it-CH" sz="2800" dirty="0">
                <a:solidFill>
                  <a:schemeClr val="bg1"/>
                </a:solidFill>
              </a:rPr>
              <a:t> </a:t>
            </a:r>
            <a:endParaRPr lang="it-CH" sz="2800" b="1" i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CH" sz="2800" b="1" i="1" dirty="0">
                <a:solidFill>
                  <a:schemeClr val="bg1"/>
                </a:solidFill>
                <a:hlinkClick r:id="rId3"/>
              </a:rPr>
              <a:t>Competenze linguistiche PEL</a:t>
            </a:r>
            <a:r>
              <a:rPr lang="it-CH" sz="2800" b="1" i="1" dirty="0">
                <a:solidFill>
                  <a:schemeClr val="bg1"/>
                </a:solidFill>
              </a:rPr>
              <a:t> ;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CH" sz="2800" b="1" i="1" dirty="0" smtClean="0">
                <a:solidFill>
                  <a:schemeClr val="bg1"/>
                </a:solidFill>
                <a:hlinkClick r:id="rId4"/>
              </a:rPr>
              <a:t>Competenze </a:t>
            </a:r>
            <a:r>
              <a:rPr lang="it-CH" sz="2800" b="1" i="1" dirty="0">
                <a:solidFill>
                  <a:schemeClr val="bg1"/>
                </a:solidFill>
                <a:hlinkClick r:id="rId4"/>
              </a:rPr>
              <a:t>digitali</a:t>
            </a:r>
            <a:r>
              <a:rPr lang="it-CH" sz="2800" b="1" i="1" dirty="0">
                <a:solidFill>
                  <a:schemeClr val="bg1"/>
                </a:solidFill>
              </a:rPr>
              <a:t> 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CH" sz="2800" b="1" i="1" dirty="0">
                <a:solidFill>
                  <a:schemeClr val="bg1"/>
                </a:solidFill>
                <a:hlinkClick r:id="rId5"/>
              </a:rPr>
              <a:t>Crea online CV </a:t>
            </a:r>
            <a:r>
              <a:rPr lang="it-CH" sz="2800" b="1" i="1" dirty="0" smtClean="0">
                <a:solidFill>
                  <a:schemeClr val="bg1"/>
                </a:solidFill>
                <a:hlinkClick r:id="rId5"/>
              </a:rPr>
              <a:t>( ! solo per UE/EU ! ) e </a:t>
            </a:r>
            <a:r>
              <a:rPr lang="it-CH" sz="2800" b="1" i="1" dirty="0">
                <a:solidFill>
                  <a:schemeClr val="bg1"/>
                </a:solidFill>
                <a:hlinkClick r:id="rId5"/>
              </a:rPr>
              <a:t>Lettera di Motivazione</a:t>
            </a:r>
            <a:r>
              <a:rPr lang="it-CH" sz="2800" b="1" i="1" dirty="0">
                <a:solidFill>
                  <a:schemeClr val="bg1"/>
                </a:solidFill>
              </a:rPr>
              <a:t> </a:t>
            </a:r>
            <a:r>
              <a:rPr lang="it-CH" sz="2800" b="1" i="1" dirty="0" smtClean="0">
                <a:solidFill>
                  <a:schemeClr val="bg1"/>
                </a:solidFill>
              </a:rPr>
              <a:t>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CH" sz="2800" b="1" i="1" dirty="0" smtClean="0">
                <a:solidFill>
                  <a:schemeClr val="bg1"/>
                </a:solidFill>
                <a:hlinkClick r:id="rId6"/>
              </a:rPr>
              <a:t>Il dossier di candidatura completo</a:t>
            </a:r>
            <a:r>
              <a:rPr lang="it-CH" sz="2800" b="1" i="1" dirty="0" smtClean="0">
                <a:solidFill>
                  <a:schemeClr val="bg1"/>
                </a:solidFill>
              </a:rPr>
              <a:t>   </a:t>
            </a:r>
            <a:endParaRPr lang="it-CH" sz="2800" dirty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337" y="6015085"/>
            <a:ext cx="1724269" cy="62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5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nza titolo 1">
  <a:themeElements>
    <a:clrScheme name="Senza titolo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enza titolo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nza titolo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nza titolo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nza titolo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nza titolo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nza titolo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nza titolo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nza titolo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F:\modelli\Generali\Template BSCT - 6262.pot</Template>
  <TotalTime>3623</TotalTime>
  <Words>2290</Words>
  <Application>Microsoft Office PowerPoint</Application>
  <PresentationFormat>Personalizzato</PresentationFormat>
  <Paragraphs>247</Paragraphs>
  <Slides>42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9" baseType="lpstr">
      <vt:lpstr>Arial</vt:lpstr>
      <vt:lpstr>Arial Narrow</vt:lpstr>
      <vt:lpstr>Calibri</vt:lpstr>
      <vt:lpstr>Times</vt:lpstr>
      <vt:lpstr>Times New Roman</vt:lpstr>
      <vt:lpstr>Webdings</vt:lpstr>
      <vt:lpstr>Senza titolo 1</vt:lpstr>
      <vt:lpstr>Presentazione standard di PowerPoint</vt:lpstr>
      <vt:lpstr>Tirocinio,  e poi? … </vt:lpstr>
      <vt:lpstr>Il mercato  del lavoro</vt:lpstr>
      <vt:lpstr>Aiuti alla scelta della carriera professionale ideale: </vt:lpstr>
      <vt:lpstr>Scopro la professione e il mio profilo: </vt:lpstr>
      <vt:lpstr>I profili dei requisiti della professione: </vt:lpstr>
      <vt:lpstr>Test d’ammissione: </vt:lpstr>
      <vt:lpstr>Come creare un buon dossier di candidatura nelle  3 lingue nazionali </vt:lpstr>
      <vt:lpstr>Competenze linguistiche e digitali UE </vt:lpstr>
      <vt:lpstr>Il colloquio  di selezione </vt:lpstr>
      <vt:lpstr>Domande ricorrenti al colloquio (1)</vt:lpstr>
      <vt:lpstr>Domande ricorrenti al colloquio (2)</vt:lpstr>
      <vt:lpstr>I vostri compiti,  responsabilità e  successi in azienda e nel tempo libero </vt:lpstr>
      <vt:lpstr>Autovalutazione</vt:lpstr>
      <vt:lpstr>Consigli per  il colloquio</vt:lpstr>
      <vt:lpstr>Link utili per  la ricerca lavoro  </vt:lpstr>
      <vt:lpstr>newsletter con gli annunci di lavoro   </vt:lpstr>
      <vt:lpstr>Linkedin  </vt:lpstr>
      <vt:lpstr>Facebook  </vt:lpstr>
      <vt:lpstr>Il ramo commerciale  </vt:lpstr>
      <vt:lpstr>Programmi d’aiuto per la ricerca d’impiego per giovani </vt:lpstr>
      <vt:lpstr>Formazione continua professionale  </vt:lpstr>
      <vt:lpstr>Candidature elettroniche  presso  SBB CFF FFS </vt:lpstr>
      <vt:lpstr>Scelta e  Newsletter dei posti di lavoro  SBB CFF FFS </vt:lpstr>
      <vt:lpstr>Le seconde  formazioni  presso  SBB CFF FFS  </vt:lpstr>
      <vt:lpstr>Le seconde  formazioni  presso  SBB CFF FFS  </vt:lpstr>
      <vt:lpstr>Altre seconde  formazioni  presso esterni  </vt:lpstr>
      <vt:lpstr>La tua carriera professionale </vt:lpstr>
      <vt:lpstr>Maturità professionale  post MP2  </vt:lpstr>
      <vt:lpstr>Corsi di formazione  SIC Ticino  </vt:lpstr>
      <vt:lpstr>Corsi della  Camera di Commercio  Ticino </vt:lpstr>
      <vt:lpstr>Corsi per  adulti in  Ticino </vt:lpstr>
      <vt:lpstr>Scuola Superiore Alberghiera e Turismo </vt:lpstr>
      <vt:lpstr>SSS</vt:lpstr>
      <vt:lpstr>Scuola Superiore Alberghiera e Turismo </vt:lpstr>
      <vt:lpstr>Scuola Specializzata Superiore di Economia (SSSE) </vt:lpstr>
      <vt:lpstr>Scuola Universitaria Professionale SUPSI  (Bachelor) </vt:lpstr>
      <vt:lpstr>Scuola Universitaria Professionale SUPSI  (Bachelor) </vt:lpstr>
      <vt:lpstr>Lingue e stage all’estero  </vt:lpstr>
      <vt:lpstr>Stage linguistico lavorativo dopo il tirocinio  </vt:lpstr>
      <vt:lpstr>Corsi di Soggiorno linguistico dopo l’apprendistato o studio </vt:lpstr>
      <vt:lpstr>Condizioni  licenza CC</vt:lpstr>
    </vt:vector>
  </TitlesOfParts>
  <Company>Mico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Marco Ricci</dc:creator>
  <cp:lastModifiedBy>Lorenzo Spoerri</cp:lastModifiedBy>
  <cp:revision>336</cp:revision>
  <cp:lastPrinted>2019-08-23T13:48:23Z</cp:lastPrinted>
  <dcterms:created xsi:type="dcterms:W3CDTF">2007-08-26T17:04:08Z</dcterms:created>
  <dcterms:modified xsi:type="dcterms:W3CDTF">2023-01-17T14:06:03Z</dcterms:modified>
</cp:coreProperties>
</file>